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5"/>
  </p:notesMasterIdLst>
  <p:handoutMasterIdLst>
    <p:handoutMasterId r:id="rId26"/>
  </p:handoutMasterIdLst>
  <p:sldIdLst>
    <p:sldId id="282" r:id="rId4"/>
    <p:sldId id="292" r:id="rId5"/>
    <p:sldId id="293" r:id="rId6"/>
    <p:sldId id="303"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01" r:id="rId2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47"/>
    <a:srgbClr val="FF3B3B"/>
    <a:srgbClr val="FF1D1D"/>
    <a:srgbClr val="285AA1"/>
    <a:srgbClr val="7590BD"/>
    <a:srgbClr val="404040"/>
    <a:srgbClr val="25C6E3"/>
    <a:srgbClr val="F2F2F2"/>
    <a:srgbClr val="00090C"/>
    <a:srgbClr val="6F7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1" autoAdjust="0"/>
    <p:restoredTop sz="94631" autoAdjust="0"/>
  </p:normalViewPr>
  <p:slideViewPr>
    <p:cSldViewPr snapToGrid="0">
      <p:cViewPr varScale="1">
        <p:scale>
          <a:sx n="91" d="100"/>
          <a:sy n="91" d="100"/>
        </p:scale>
        <p:origin x="498"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6D571C-0F37-4D89-BD6D-C66E268328C2}" type="datetime1">
              <a:rPr lang="es-ES" smtClean="0"/>
              <a:t>21/01/2019</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7B0917-6D49-4525-A5F0-095AC65124A3}" type="datetime1">
              <a:rPr lang="es-ES" noProof="0" smtClean="0"/>
              <a:t>21/01/2019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a:t>
            </a:fld>
            <a:endParaRPr lang="es-ES" noProof="0"/>
          </a:p>
        </p:txBody>
      </p:sp>
    </p:spTree>
    <p:extLst>
      <p:ext uri="{BB962C8B-B14F-4D97-AF65-F5344CB8AC3E}">
        <p14:creationId xmlns:p14="http://schemas.microsoft.com/office/powerpoint/2010/main" val="192051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10</a:t>
            </a:fld>
            <a:endParaRPr lang="es-ES" noProof="0"/>
          </a:p>
        </p:txBody>
      </p:sp>
    </p:spTree>
    <p:extLst>
      <p:ext uri="{BB962C8B-B14F-4D97-AF65-F5344CB8AC3E}">
        <p14:creationId xmlns:p14="http://schemas.microsoft.com/office/powerpoint/2010/main" val="153604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11</a:t>
            </a:fld>
            <a:endParaRPr lang="es-ES" noProof="0"/>
          </a:p>
        </p:txBody>
      </p:sp>
    </p:spTree>
    <p:extLst>
      <p:ext uri="{BB962C8B-B14F-4D97-AF65-F5344CB8AC3E}">
        <p14:creationId xmlns:p14="http://schemas.microsoft.com/office/powerpoint/2010/main" val="290017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12</a:t>
            </a:fld>
            <a:endParaRPr lang="es-ES" noProof="0"/>
          </a:p>
        </p:txBody>
      </p:sp>
    </p:spTree>
    <p:extLst>
      <p:ext uri="{BB962C8B-B14F-4D97-AF65-F5344CB8AC3E}">
        <p14:creationId xmlns:p14="http://schemas.microsoft.com/office/powerpoint/2010/main" val="3676538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13</a:t>
            </a:fld>
            <a:endParaRPr lang="es-ES" noProof="0"/>
          </a:p>
        </p:txBody>
      </p:sp>
    </p:spTree>
    <p:extLst>
      <p:ext uri="{BB962C8B-B14F-4D97-AF65-F5344CB8AC3E}">
        <p14:creationId xmlns:p14="http://schemas.microsoft.com/office/powerpoint/2010/main" val="75475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14</a:t>
            </a:fld>
            <a:endParaRPr lang="es-ES" noProof="0"/>
          </a:p>
        </p:txBody>
      </p:sp>
    </p:spTree>
    <p:extLst>
      <p:ext uri="{BB962C8B-B14F-4D97-AF65-F5344CB8AC3E}">
        <p14:creationId xmlns:p14="http://schemas.microsoft.com/office/powerpoint/2010/main" val="355809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15</a:t>
            </a:fld>
            <a:endParaRPr lang="es-ES" noProof="0"/>
          </a:p>
        </p:txBody>
      </p:sp>
    </p:spTree>
    <p:extLst>
      <p:ext uri="{BB962C8B-B14F-4D97-AF65-F5344CB8AC3E}">
        <p14:creationId xmlns:p14="http://schemas.microsoft.com/office/powerpoint/2010/main" val="130036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16</a:t>
            </a:fld>
            <a:endParaRPr lang="es-ES" noProof="0"/>
          </a:p>
        </p:txBody>
      </p:sp>
    </p:spTree>
    <p:extLst>
      <p:ext uri="{BB962C8B-B14F-4D97-AF65-F5344CB8AC3E}">
        <p14:creationId xmlns:p14="http://schemas.microsoft.com/office/powerpoint/2010/main" val="87997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17</a:t>
            </a:fld>
            <a:endParaRPr lang="es-ES" noProof="0"/>
          </a:p>
        </p:txBody>
      </p:sp>
    </p:spTree>
    <p:extLst>
      <p:ext uri="{BB962C8B-B14F-4D97-AF65-F5344CB8AC3E}">
        <p14:creationId xmlns:p14="http://schemas.microsoft.com/office/powerpoint/2010/main" val="2833217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18</a:t>
            </a:fld>
            <a:endParaRPr lang="es-ES" noProof="0"/>
          </a:p>
        </p:txBody>
      </p:sp>
    </p:spTree>
    <p:extLst>
      <p:ext uri="{BB962C8B-B14F-4D97-AF65-F5344CB8AC3E}">
        <p14:creationId xmlns:p14="http://schemas.microsoft.com/office/powerpoint/2010/main" val="2981071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19</a:t>
            </a:fld>
            <a:endParaRPr lang="es-ES" noProof="0"/>
          </a:p>
        </p:txBody>
      </p:sp>
    </p:spTree>
    <p:extLst>
      <p:ext uri="{BB962C8B-B14F-4D97-AF65-F5344CB8AC3E}">
        <p14:creationId xmlns:p14="http://schemas.microsoft.com/office/powerpoint/2010/main" val="835410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a:t>
            </a:fld>
            <a:endParaRPr lang="es-ES" noProof="0"/>
          </a:p>
        </p:txBody>
      </p:sp>
    </p:spTree>
    <p:extLst>
      <p:ext uri="{BB962C8B-B14F-4D97-AF65-F5344CB8AC3E}">
        <p14:creationId xmlns:p14="http://schemas.microsoft.com/office/powerpoint/2010/main" val="374765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20</a:t>
            </a:fld>
            <a:endParaRPr lang="es-ES" noProof="0"/>
          </a:p>
        </p:txBody>
      </p:sp>
    </p:spTree>
    <p:extLst>
      <p:ext uri="{BB962C8B-B14F-4D97-AF65-F5344CB8AC3E}">
        <p14:creationId xmlns:p14="http://schemas.microsoft.com/office/powerpoint/2010/main" val="149938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3</a:t>
            </a:fld>
            <a:endParaRPr lang="es-ES" noProof="0"/>
          </a:p>
        </p:txBody>
      </p:sp>
    </p:spTree>
    <p:extLst>
      <p:ext uri="{BB962C8B-B14F-4D97-AF65-F5344CB8AC3E}">
        <p14:creationId xmlns:p14="http://schemas.microsoft.com/office/powerpoint/2010/main" val="52266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420926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5</a:t>
            </a:fld>
            <a:endParaRPr lang="es-ES" noProof="0"/>
          </a:p>
        </p:txBody>
      </p:sp>
    </p:spTree>
    <p:extLst>
      <p:ext uri="{BB962C8B-B14F-4D97-AF65-F5344CB8AC3E}">
        <p14:creationId xmlns:p14="http://schemas.microsoft.com/office/powerpoint/2010/main" val="472372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6</a:t>
            </a:fld>
            <a:endParaRPr lang="es-ES" noProof="0"/>
          </a:p>
        </p:txBody>
      </p:sp>
    </p:spTree>
    <p:extLst>
      <p:ext uri="{BB962C8B-B14F-4D97-AF65-F5344CB8AC3E}">
        <p14:creationId xmlns:p14="http://schemas.microsoft.com/office/powerpoint/2010/main" val="235244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7</a:t>
            </a:fld>
            <a:endParaRPr lang="es-ES" noProof="0"/>
          </a:p>
        </p:txBody>
      </p:sp>
    </p:spTree>
    <p:extLst>
      <p:ext uri="{BB962C8B-B14F-4D97-AF65-F5344CB8AC3E}">
        <p14:creationId xmlns:p14="http://schemas.microsoft.com/office/powerpoint/2010/main" val="100518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8</a:t>
            </a:fld>
            <a:endParaRPr lang="es-ES" noProof="0"/>
          </a:p>
        </p:txBody>
      </p:sp>
    </p:spTree>
    <p:extLst>
      <p:ext uri="{BB962C8B-B14F-4D97-AF65-F5344CB8AC3E}">
        <p14:creationId xmlns:p14="http://schemas.microsoft.com/office/powerpoint/2010/main" val="2871351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9</a:t>
            </a:fld>
            <a:endParaRPr lang="es-ES" noProof="0"/>
          </a:p>
        </p:txBody>
      </p:sp>
    </p:spTree>
    <p:extLst>
      <p:ext uri="{BB962C8B-B14F-4D97-AF65-F5344CB8AC3E}">
        <p14:creationId xmlns:p14="http://schemas.microsoft.com/office/powerpoint/2010/main" val="2872529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6" name="Marcador de número de diapositiva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pie de página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es-ES" noProof="0"/>
              <a:t>Agregue un pie de página</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posición de imagen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s-ES" noProof="0"/>
              <a:t>Gracias</a:t>
            </a:r>
          </a:p>
        </p:txBody>
      </p:sp>
      <p:sp>
        <p:nvSpPr>
          <p:cNvPr id="7" name="Marcador de texto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8" name="Marcador de texto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9" name="Marcador de texto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0" name="Marcador de texto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sz="1400">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 dirty="0"/>
              <a:t>Inserte o arrastre y coloque una foto</a:t>
            </a:r>
            <a:endParaRPr lang="en-ZA" dirty="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300"/>
              </a:lnSpc>
              <a:defRPr sz="4400" b="1" spc="-300">
                <a:solidFill>
                  <a:schemeClr val="bg1">
                    <a:lumMod val="95000"/>
                  </a:schemeClr>
                </a:solidFill>
              </a:defRPr>
            </a:lvl1pPr>
          </a:lstStyle>
          <a:p>
            <a:pPr rtl="0"/>
            <a:r>
              <a:rPr lang="es" dirty="0"/>
              <a:t>Haga clic para editar el título de la presentación</a:t>
            </a:r>
            <a:endParaRPr lang="en-ZA" dirty="0"/>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editar el estilo de subtítulo del patrón</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ivisoria 2">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es-ES" noProof="0"/>
              <a:t>Haz clic para editar el título de la diapositiva divisoria</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800">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una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e contenido 3">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Marcador de posición de imagen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9" name="Marcador de posición de imagen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Forma lib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1" name="Forma lib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3" name="Forma lib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4" name="Forma lib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15" name="Forma lib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noProof="0"/>
          </a:p>
        </p:txBody>
      </p:sp>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6" name="Título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s-ES" noProof="0"/>
              <a:t>Escriba la leyenda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Esquinas redondeada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28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es.wikipedia.org/wiki/Tel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1D1D"/>
        </a:solidFill>
        <a:effectLst/>
      </p:bgPr>
    </p:bg>
    <p:spTree>
      <p:nvGrpSpPr>
        <p:cNvPr id="1" name=""/>
        <p:cNvGrpSpPr/>
        <p:nvPr/>
      </p:nvGrpSpPr>
      <p:grpSpPr>
        <a:xfrm>
          <a:off x="0" y="0"/>
          <a:ext cx="0" cy="0"/>
          <a:chOff x="0" y="0"/>
          <a:chExt cx="0" cy="0"/>
        </a:xfrm>
      </p:grpSpPr>
      <p:pic>
        <p:nvPicPr>
          <p:cNvPr id="14" name="Marcador de posición de imagen 20" descr="Imagen que contiene persona, hombre&#10;&#10;Descripción generada automáticamente">
            <a:extLst>
              <a:ext uri="{FF2B5EF4-FFF2-40B4-BE49-F238E27FC236}">
                <a16:creationId xmlns:a16="http://schemas.microsoft.com/office/drawing/2014/main" id="{C0DA8E08-2B92-48EF-8F89-09BCA776BC44}"/>
              </a:ext>
            </a:extLst>
          </p:cNvPr>
          <p:cNvPicPr>
            <a:picLocks noChangeAspect="1"/>
          </p:cNvPicPr>
          <p:nvPr/>
        </p:nvPicPr>
        <p:blipFill>
          <a:blip r:embed="rId3">
            <a:alphaModFix amt="11000"/>
          </a:blip>
          <a:srcRect l="7403" r="7403"/>
          <a:stretch>
            <a:fillRect/>
          </a:stretch>
        </p:blipFill>
        <p:spPr>
          <a:xfrm>
            <a:off x="1047628" y="-424101"/>
            <a:ext cx="10396025" cy="7706202"/>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p:spPr>
      </p:pic>
      <p:sp>
        <p:nvSpPr>
          <p:cNvPr id="30" name="CuadroTexto 29">
            <a:extLst>
              <a:ext uri="{FF2B5EF4-FFF2-40B4-BE49-F238E27FC236}">
                <a16:creationId xmlns:a16="http://schemas.microsoft.com/office/drawing/2014/main" id="{0F5B4DC2-4E9A-4B2C-9BB5-121A2FE3C1F3}"/>
              </a:ext>
            </a:extLst>
          </p:cNvPr>
          <p:cNvSpPr txBox="1"/>
          <p:nvPr/>
        </p:nvSpPr>
        <p:spPr>
          <a:xfrm>
            <a:off x="1265265" y="397824"/>
            <a:ext cx="9960753" cy="646331"/>
          </a:xfrm>
          <a:prstGeom prst="rect">
            <a:avLst/>
          </a:prstGeom>
          <a:solidFill>
            <a:srgbClr val="FF3B3B"/>
          </a:solid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s-EC" sz="3600" b="1" dirty="0">
                <a:solidFill>
                  <a:schemeClr val="bg1"/>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Sistemas De Respaldos Diarios </a:t>
            </a:r>
            <a:r>
              <a:rPr lang="es-EC"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Automáticos</a:t>
            </a:r>
          </a:p>
        </p:txBody>
      </p:sp>
      <p:sp>
        <p:nvSpPr>
          <p:cNvPr id="31" name="CuadroTexto 30">
            <a:extLst>
              <a:ext uri="{FF2B5EF4-FFF2-40B4-BE49-F238E27FC236}">
                <a16:creationId xmlns:a16="http://schemas.microsoft.com/office/drawing/2014/main" id="{CAFA24C8-1E61-4CD8-8E03-89151D61ED5E}"/>
              </a:ext>
            </a:extLst>
          </p:cNvPr>
          <p:cNvSpPr txBox="1"/>
          <p:nvPr/>
        </p:nvSpPr>
        <p:spPr>
          <a:xfrm>
            <a:off x="3432487" y="4898322"/>
            <a:ext cx="5327021" cy="1754326"/>
          </a:xfrm>
          <a:prstGeom prst="rect">
            <a:avLst/>
          </a:prstGeom>
          <a:solidFill>
            <a:srgbClr val="FF3B3B"/>
          </a:solidFill>
        </p:spPr>
        <p:txBody>
          <a:bodyPr wrap="square" rtlCol="0">
            <a:spAutoFit/>
          </a:bodyPr>
          <a:lstStyle/>
          <a:p>
            <a:pPr algn="ct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GRUPO#1 </a:t>
            </a:r>
          </a:p>
          <a:p>
            <a:pPr marL="285750" indent="-285750">
              <a:buFont typeface="Arial" panose="020B0604020202020204" pitchFamily="34" charset="0"/>
              <a:buChar char="•"/>
            </a:pP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Julio Bodero Castro</a:t>
            </a:r>
          </a:p>
          <a:p>
            <a:pPr marL="285750" indent="-285750">
              <a:buFont typeface="Arial" panose="020B0604020202020204" pitchFamily="34" charset="0"/>
              <a:buChar char="•"/>
            </a:pP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Josue Martínez Salazar</a:t>
            </a:r>
          </a:p>
          <a:p>
            <a:pPr marL="285750" indent="-285750">
              <a:buFont typeface="Arial" panose="020B0604020202020204" pitchFamily="34" charset="0"/>
              <a:buChar char="•"/>
            </a:pP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Cesar Navas Cuzme</a:t>
            </a:r>
          </a:p>
          <a:p>
            <a:pPr marL="285750" indent="-285750">
              <a:buFont typeface="Arial" panose="020B0604020202020204" pitchFamily="34" charset="0"/>
              <a:buChar char="•"/>
            </a:pP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Lino Ontano Viteri</a:t>
            </a:r>
          </a:p>
          <a:p>
            <a:pPr marL="285750" indent="-285750">
              <a:buFont typeface="Arial" panose="020B0604020202020204" pitchFamily="34" charset="0"/>
              <a:buChar char="•"/>
            </a:pP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Eduardo Veintimilla Ulluari</a:t>
            </a:r>
          </a:p>
        </p:txBody>
      </p:sp>
      <p:sp>
        <p:nvSpPr>
          <p:cNvPr id="33" name="CuadroTexto 32">
            <a:extLst>
              <a:ext uri="{FF2B5EF4-FFF2-40B4-BE49-F238E27FC236}">
                <a16:creationId xmlns:a16="http://schemas.microsoft.com/office/drawing/2014/main" id="{FDEE7113-01AA-46E2-B209-D0A7CAAFCF37}"/>
              </a:ext>
            </a:extLst>
          </p:cNvPr>
          <p:cNvSpPr txBox="1"/>
          <p:nvPr/>
        </p:nvSpPr>
        <p:spPr>
          <a:xfrm>
            <a:off x="3432487" y="4140170"/>
            <a:ext cx="5327021" cy="677108"/>
          </a:xfrm>
          <a:prstGeom prst="rect">
            <a:avLst/>
          </a:prstGeom>
          <a:solidFill>
            <a:srgbClr val="FF3B3B"/>
          </a:solidFill>
        </p:spPr>
        <p:txBody>
          <a:bodyPr wrap="square" rtlCol="0">
            <a:spAutoFit/>
          </a:bodyPr>
          <a:lstStyle/>
          <a:p>
            <a:pPr algn="ctr"/>
            <a:r>
              <a:rPr lang="es-EC"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Materia: Conmutación y Enrutamiento</a:t>
            </a:r>
          </a:p>
          <a:p>
            <a:pPr algn="ctr"/>
            <a:r>
              <a:rPr lang="es-EC"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Profesora: Msc. Adriana Collahuazo</a:t>
            </a:r>
          </a:p>
        </p:txBody>
      </p:sp>
      <p:pic>
        <p:nvPicPr>
          <p:cNvPr id="36" name="Imagen 35">
            <a:extLst>
              <a:ext uri="{FF2B5EF4-FFF2-40B4-BE49-F238E27FC236}">
                <a16:creationId xmlns:a16="http://schemas.microsoft.com/office/drawing/2014/main" id="{DF74C8FC-29A8-4845-976B-7CD07A90EFA1}"/>
              </a:ext>
            </a:extLst>
          </p:cNvPr>
          <p:cNvPicPr>
            <a:picLocks noChangeAspect="1"/>
          </p:cNvPicPr>
          <p:nvPr/>
        </p:nvPicPr>
        <p:blipFill>
          <a:blip r:embed="rId4">
            <a:extLst>
              <a:ext uri="{BEBA8EAE-BF5A-486C-A8C5-ECC9F3942E4B}">
                <a14:imgProps xmlns:a14="http://schemas.microsoft.com/office/drawing/2010/main">
                  <a14:imgLayer r:embed="rId5">
                    <a14:imgEffect>
                      <a14:saturation sat="123000"/>
                    </a14:imgEffect>
                    <a14:imgEffect>
                      <a14:brightnessContrast bright="100000"/>
                    </a14:imgEffect>
                  </a14:imgLayer>
                </a14:imgProps>
              </a:ext>
            </a:extLst>
          </a:blip>
          <a:stretch>
            <a:fillRect/>
          </a:stretch>
        </p:blipFill>
        <p:spPr>
          <a:xfrm>
            <a:off x="3782788" y="1058223"/>
            <a:ext cx="4626424" cy="3084283"/>
          </a:xfrm>
          <a:prstGeom prst="rect">
            <a:avLst/>
          </a:prstGeom>
          <a:no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10</a:t>
            </a:fld>
            <a:endParaRPr lang="es-ES"/>
          </a:p>
        </p:txBody>
      </p:sp>
      <p:sp>
        <p:nvSpPr>
          <p:cNvPr id="7" name="Título 6"/>
          <p:cNvSpPr>
            <a:spLocks noGrp="1"/>
          </p:cNvSpPr>
          <p:nvPr>
            <p:ph type="ctrTitle"/>
          </p:nvPr>
        </p:nvSpPr>
        <p:spPr>
          <a:xfrm>
            <a:off x="293978" y="172976"/>
            <a:ext cx="4986682" cy="997905"/>
          </a:xfrm>
        </p:spPr>
        <p:txBody>
          <a:bodyPr/>
          <a:lstStyle/>
          <a:p>
            <a:pPr algn="ctr"/>
            <a:r>
              <a:rPr lang="es-EC" dirty="0"/>
              <a:t>Repositorio en GitHub</a:t>
            </a:r>
            <a:endParaRPr lang="en-US" dirty="0"/>
          </a:p>
        </p:txBody>
      </p:sp>
      <p:pic>
        <p:nvPicPr>
          <p:cNvPr id="8" name="Imagen 7">
            <a:extLst>
              <a:ext uri="{FF2B5EF4-FFF2-40B4-BE49-F238E27FC236}">
                <a16:creationId xmlns:a16="http://schemas.microsoft.com/office/drawing/2014/main" id="{9952E1A1-0F8A-446A-9A48-ADD145E3CC9A}"/>
              </a:ext>
            </a:extLst>
          </p:cNvPr>
          <p:cNvPicPr>
            <a:picLocks noChangeAspect="1"/>
          </p:cNvPicPr>
          <p:nvPr/>
        </p:nvPicPr>
        <p:blipFill>
          <a:blip r:embed="rId4"/>
          <a:stretch>
            <a:fillRect/>
          </a:stretch>
        </p:blipFill>
        <p:spPr>
          <a:xfrm>
            <a:off x="2704741" y="1343858"/>
            <a:ext cx="6687265" cy="5292240"/>
          </a:xfrm>
          <a:prstGeom prst="rect">
            <a:avLst/>
          </a:prstGeom>
        </p:spPr>
      </p:pic>
      <p:sp>
        <p:nvSpPr>
          <p:cNvPr id="9" name="Triángulo isósceles 8" descr="Sombra en el cuadro del título">
            <a:extLst>
              <a:ext uri="{FF2B5EF4-FFF2-40B4-BE49-F238E27FC236}">
                <a16:creationId xmlns:a16="http://schemas.microsoft.com/office/drawing/2014/main" id="{8851E293-9E9D-4B1D-9BD2-C3D62F96B2FE}"/>
              </a:ext>
              <a:ext uri="{C183D7F6-B498-43B3-948B-1728B52AA6E4}">
                <adec:decorative xmlns:adec="http://schemas.microsoft.com/office/drawing/2017/decorative" xmlns="" val="1"/>
              </a:ext>
            </a:extLst>
          </p:cNvPr>
          <p:cNvSpPr/>
          <p:nvPr/>
        </p:nvSpPr>
        <p:spPr>
          <a:xfrm rot="16200000">
            <a:off x="320475" y="114438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1517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11</a:t>
            </a:fld>
            <a:endParaRPr lang="es-ES"/>
          </a:p>
        </p:txBody>
      </p:sp>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10485" cy="6858001"/>
          </a:xfrm>
          <a:noFill/>
        </p:spPr>
      </p:pic>
      <p:sp>
        <p:nvSpPr>
          <p:cNvPr id="7" name="Título 6"/>
          <p:cNvSpPr>
            <a:spLocks noGrp="1"/>
          </p:cNvSpPr>
          <p:nvPr>
            <p:ph type="ctrTitle"/>
          </p:nvPr>
        </p:nvSpPr>
        <p:spPr>
          <a:xfrm>
            <a:off x="293978" y="172976"/>
            <a:ext cx="7754646" cy="997905"/>
          </a:xfrm>
        </p:spPr>
        <p:txBody>
          <a:bodyPr/>
          <a:lstStyle/>
          <a:p>
            <a:pPr algn="ctr"/>
            <a:r>
              <a:rPr lang="es-EC" dirty="0">
                <a:latin typeface="Arial" panose="020B0604020202020204" pitchFamily="34" charset="0"/>
                <a:cs typeface="Arial" panose="020B0604020202020204" pitchFamily="34" charset="0"/>
              </a:rPr>
              <a:t>Clases  Utilizadas en el  Código.</a:t>
            </a:r>
            <a:endParaRPr lang="en-US"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2B30909E-4652-41C1-9674-BAAD25D859CF}"/>
              </a:ext>
            </a:extLst>
          </p:cNvPr>
          <p:cNvPicPr>
            <a:picLocks noChangeAspect="1"/>
          </p:cNvPicPr>
          <p:nvPr/>
        </p:nvPicPr>
        <p:blipFill rotWithShape="1">
          <a:blip r:embed="rId4"/>
          <a:srcRect l="557" t="30821" r="77782" b="29000"/>
          <a:stretch/>
        </p:blipFill>
        <p:spPr>
          <a:xfrm>
            <a:off x="3661714" y="1489839"/>
            <a:ext cx="5109210" cy="5049202"/>
          </a:xfrm>
          <a:prstGeom prst="rect">
            <a:avLst/>
          </a:prstGeom>
        </p:spPr>
      </p:pic>
      <p:sp>
        <p:nvSpPr>
          <p:cNvPr id="8" name="Triángulo isósceles 7" descr="Sombra en el cuadro del título">
            <a:extLst>
              <a:ext uri="{FF2B5EF4-FFF2-40B4-BE49-F238E27FC236}">
                <a16:creationId xmlns:a16="http://schemas.microsoft.com/office/drawing/2014/main" id="{654269B5-3EF4-4780-8DB9-9911A4D8DC97}"/>
              </a:ext>
              <a:ext uri="{C183D7F6-B498-43B3-948B-1728B52AA6E4}">
                <adec:decorative xmlns:adec="http://schemas.microsoft.com/office/drawing/2017/decorative" xmlns="" val="1"/>
              </a:ext>
            </a:extLst>
          </p:cNvPr>
          <p:cNvSpPr/>
          <p:nvPr/>
        </p:nvSpPr>
        <p:spPr>
          <a:xfrm rot="16200000">
            <a:off x="320515" y="114438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145619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12</a:t>
            </a:fld>
            <a:endParaRPr lang="es-ES"/>
          </a:p>
        </p:txBody>
      </p:sp>
      <p:sp>
        <p:nvSpPr>
          <p:cNvPr id="7" name="Título 6"/>
          <p:cNvSpPr>
            <a:spLocks noGrp="1"/>
          </p:cNvSpPr>
          <p:nvPr>
            <p:ph type="ctrTitle"/>
          </p:nvPr>
        </p:nvSpPr>
        <p:spPr>
          <a:xfrm>
            <a:off x="293978" y="172976"/>
            <a:ext cx="6735472" cy="997905"/>
          </a:xfrm>
        </p:spPr>
        <p:txBody>
          <a:bodyPr/>
          <a:lstStyle/>
          <a:p>
            <a:pPr algn="ctr"/>
            <a:r>
              <a:rPr lang="es-EC" dirty="0">
                <a:latin typeface="Arial" panose="020B0604020202020204" pitchFamily="34" charset="0"/>
                <a:cs typeface="Arial" panose="020B0604020202020204" pitchFamily="34" charset="0"/>
              </a:rPr>
              <a:t>Interfaz gráfica Principal</a:t>
            </a:r>
            <a:endParaRPr lang="en-US"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0887C5F8-7867-4249-9685-02195DD6510C}"/>
              </a:ext>
            </a:extLst>
          </p:cNvPr>
          <p:cNvPicPr>
            <a:picLocks noChangeAspect="1"/>
          </p:cNvPicPr>
          <p:nvPr/>
        </p:nvPicPr>
        <p:blipFill>
          <a:blip r:embed="rId4"/>
          <a:stretch>
            <a:fillRect/>
          </a:stretch>
        </p:blipFill>
        <p:spPr>
          <a:xfrm>
            <a:off x="1422082" y="1463040"/>
            <a:ext cx="9896475" cy="4955574"/>
          </a:xfrm>
          <a:prstGeom prst="rect">
            <a:avLst/>
          </a:prstGeom>
        </p:spPr>
      </p:pic>
      <p:sp>
        <p:nvSpPr>
          <p:cNvPr id="9" name="Triángulo isósceles 8" descr="Sombra en el cuadro del título">
            <a:extLst>
              <a:ext uri="{FF2B5EF4-FFF2-40B4-BE49-F238E27FC236}">
                <a16:creationId xmlns:a16="http://schemas.microsoft.com/office/drawing/2014/main" id="{EB7C951A-96D6-4CB3-A982-E43B66598BBB}"/>
              </a:ext>
              <a:ext uri="{C183D7F6-B498-43B3-948B-1728B52AA6E4}">
                <adec:decorative xmlns:adec="http://schemas.microsoft.com/office/drawing/2017/decorative" xmlns="" val="1"/>
              </a:ext>
            </a:extLst>
          </p:cNvPr>
          <p:cNvSpPr/>
          <p:nvPr/>
        </p:nvSpPr>
        <p:spPr>
          <a:xfrm rot="16200000">
            <a:off x="312566" y="114438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183932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0" y="-1"/>
            <a:ext cx="12192000"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13</a:t>
            </a:fld>
            <a:endParaRPr lang="es-ES"/>
          </a:p>
        </p:txBody>
      </p:sp>
      <p:sp>
        <p:nvSpPr>
          <p:cNvPr id="7" name="Título 6"/>
          <p:cNvSpPr>
            <a:spLocks noGrp="1"/>
          </p:cNvSpPr>
          <p:nvPr>
            <p:ph type="ctrTitle"/>
          </p:nvPr>
        </p:nvSpPr>
        <p:spPr>
          <a:xfrm>
            <a:off x="293978" y="172976"/>
            <a:ext cx="11433678" cy="997905"/>
          </a:xfrm>
        </p:spPr>
        <p:txBody>
          <a:bodyPr/>
          <a:lstStyle/>
          <a:p>
            <a:pPr algn="ctr"/>
            <a:r>
              <a:rPr lang="es-EC" dirty="0"/>
              <a:t>Interfaz gráfica para consultar y descargar los Archivos</a:t>
            </a:r>
            <a:endParaRPr lang="en-US" dirty="0"/>
          </a:p>
        </p:txBody>
      </p:sp>
      <p:pic>
        <p:nvPicPr>
          <p:cNvPr id="2" name="Imagen 1">
            <a:extLst>
              <a:ext uri="{FF2B5EF4-FFF2-40B4-BE49-F238E27FC236}">
                <a16:creationId xmlns:a16="http://schemas.microsoft.com/office/drawing/2014/main" id="{F600289E-A432-44F1-83C4-4D3ED7211A52}"/>
              </a:ext>
            </a:extLst>
          </p:cNvPr>
          <p:cNvPicPr>
            <a:picLocks noChangeAspect="1"/>
          </p:cNvPicPr>
          <p:nvPr/>
        </p:nvPicPr>
        <p:blipFill>
          <a:blip r:embed="rId4"/>
          <a:stretch>
            <a:fillRect/>
          </a:stretch>
        </p:blipFill>
        <p:spPr>
          <a:xfrm>
            <a:off x="1834515" y="1343858"/>
            <a:ext cx="8620125" cy="5124450"/>
          </a:xfrm>
          <a:prstGeom prst="rect">
            <a:avLst/>
          </a:prstGeom>
        </p:spPr>
      </p:pic>
      <p:sp>
        <p:nvSpPr>
          <p:cNvPr id="8" name="Triángulo isósceles 7" descr="Sombra en el cuadro del título">
            <a:extLst>
              <a:ext uri="{FF2B5EF4-FFF2-40B4-BE49-F238E27FC236}">
                <a16:creationId xmlns:a16="http://schemas.microsoft.com/office/drawing/2014/main" id="{B46594D5-94DE-49CF-86A3-D6E9743F5E48}"/>
              </a:ext>
              <a:ext uri="{C183D7F6-B498-43B3-948B-1728B52AA6E4}">
                <adec:decorative xmlns:adec="http://schemas.microsoft.com/office/drawing/2017/decorative" xmlns="" val="1"/>
              </a:ext>
            </a:extLst>
          </p:cNvPr>
          <p:cNvSpPr/>
          <p:nvPr/>
        </p:nvSpPr>
        <p:spPr>
          <a:xfrm rot="16200000">
            <a:off x="320475" y="114438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109259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14</a:t>
            </a:fld>
            <a:endParaRPr lang="es-ES"/>
          </a:p>
        </p:txBody>
      </p:sp>
      <p:sp>
        <p:nvSpPr>
          <p:cNvPr id="7" name="Título 6"/>
          <p:cNvSpPr>
            <a:spLocks noGrp="1"/>
          </p:cNvSpPr>
          <p:nvPr>
            <p:ph type="ctrTitle"/>
          </p:nvPr>
        </p:nvSpPr>
        <p:spPr>
          <a:xfrm>
            <a:off x="293978" y="172977"/>
            <a:ext cx="3466492" cy="935734"/>
          </a:xfrm>
        </p:spPr>
        <p:txBody>
          <a:bodyPr/>
          <a:lstStyle/>
          <a:p>
            <a:pPr algn="ctr"/>
            <a:r>
              <a:rPr lang="es-EC" dirty="0">
                <a:latin typeface="Arial" panose="020B0604020202020204" pitchFamily="34" charset="0"/>
                <a:cs typeface="Arial" panose="020B0604020202020204" pitchFamily="34" charset="0"/>
              </a:rPr>
              <a:t>Cliente FTP</a:t>
            </a:r>
            <a:endParaRPr lang="en-US" dirty="0">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id="{8B5A4BAF-02C4-49D8-9415-9264A424684F}"/>
              </a:ext>
            </a:extLst>
          </p:cNvPr>
          <p:cNvSpPr/>
          <p:nvPr/>
        </p:nvSpPr>
        <p:spPr>
          <a:xfrm>
            <a:off x="1177290" y="1531620"/>
            <a:ext cx="1314450" cy="51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6" name="Imagen 5">
            <a:extLst>
              <a:ext uri="{FF2B5EF4-FFF2-40B4-BE49-F238E27FC236}">
                <a16:creationId xmlns:a16="http://schemas.microsoft.com/office/drawing/2014/main" id="{CCF7D1B8-2BD4-4713-B80B-41DF724D2C51}"/>
              </a:ext>
            </a:extLst>
          </p:cNvPr>
          <p:cNvPicPr>
            <a:picLocks noChangeAspect="1"/>
          </p:cNvPicPr>
          <p:nvPr/>
        </p:nvPicPr>
        <p:blipFill>
          <a:blip r:embed="rId4"/>
          <a:stretch>
            <a:fillRect/>
          </a:stretch>
        </p:blipFill>
        <p:spPr>
          <a:xfrm>
            <a:off x="1942230" y="1261407"/>
            <a:ext cx="8609648" cy="5157085"/>
          </a:xfrm>
          <a:prstGeom prst="rect">
            <a:avLst/>
          </a:prstGeom>
        </p:spPr>
      </p:pic>
      <p:sp>
        <p:nvSpPr>
          <p:cNvPr id="9" name="Triángulo isósceles 8" descr="Sombra en el cuadro del título">
            <a:extLst>
              <a:ext uri="{FF2B5EF4-FFF2-40B4-BE49-F238E27FC236}">
                <a16:creationId xmlns:a16="http://schemas.microsoft.com/office/drawing/2014/main" id="{929101E9-7E80-4EDD-8B79-132308626D2F}"/>
              </a:ext>
              <a:ext uri="{C183D7F6-B498-43B3-948B-1728B52AA6E4}">
                <adec:decorative xmlns:adec="http://schemas.microsoft.com/office/drawing/2017/decorative" xmlns="" val="1"/>
              </a:ext>
            </a:extLst>
          </p:cNvPr>
          <p:cNvSpPr/>
          <p:nvPr/>
        </p:nvSpPr>
        <p:spPr>
          <a:xfrm rot="16200000">
            <a:off x="328605" y="108221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47634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15</a:t>
            </a:fld>
            <a:endParaRPr lang="es-ES"/>
          </a:p>
        </p:txBody>
      </p:sp>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7" name="Título 6"/>
          <p:cNvSpPr>
            <a:spLocks noGrp="1"/>
          </p:cNvSpPr>
          <p:nvPr>
            <p:ph type="ctrTitle"/>
          </p:nvPr>
        </p:nvSpPr>
        <p:spPr>
          <a:xfrm>
            <a:off x="293977" y="172977"/>
            <a:ext cx="3870059" cy="890013"/>
          </a:xfrm>
        </p:spPr>
        <p:txBody>
          <a:bodyPr/>
          <a:lstStyle/>
          <a:p>
            <a:pPr algn="ctr"/>
            <a:r>
              <a:rPr lang="es-EC" dirty="0">
                <a:latin typeface="Arial" panose="020B0604020202020204" pitchFamily="34" charset="0"/>
                <a:cs typeface="Arial" panose="020B0604020202020204" pitchFamily="34" charset="0"/>
              </a:rPr>
              <a:t>Base de Datos</a:t>
            </a:r>
            <a:endParaRPr lang="en-US"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0070A785-6BA6-4995-BE1E-9E9F4692B1A7}"/>
              </a:ext>
            </a:extLst>
          </p:cNvPr>
          <p:cNvPicPr>
            <a:picLocks noChangeAspect="1"/>
          </p:cNvPicPr>
          <p:nvPr/>
        </p:nvPicPr>
        <p:blipFill rotWithShape="1">
          <a:blip r:embed="rId4"/>
          <a:srcRect r="6250" b="43727"/>
          <a:stretch/>
        </p:blipFill>
        <p:spPr>
          <a:xfrm>
            <a:off x="381000" y="1839227"/>
            <a:ext cx="11430000" cy="3285659"/>
          </a:xfrm>
          <a:prstGeom prst="rect">
            <a:avLst/>
          </a:prstGeom>
        </p:spPr>
      </p:pic>
      <p:sp>
        <p:nvSpPr>
          <p:cNvPr id="9" name="Triángulo isósceles 8" descr="Sombra en el cuadro del título">
            <a:extLst>
              <a:ext uri="{FF2B5EF4-FFF2-40B4-BE49-F238E27FC236}">
                <a16:creationId xmlns:a16="http://schemas.microsoft.com/office/drawing/2014/main" id="{C5C250B1-EA84-44D6-A017-7F7A81E9032A}"/>
              </a:ext>
              <a:ext uri="{C183D7F6-B498-43B3-948B-1728B52AA6E4}">
                <adec:decorative xmlns:adec="http://schemas.microsoft.com/office/drawing/2017/decorative" xmlns="" val="1"/>
              </a:ext>
            </a:extLst>
          </p:cNvPr>
          <p:cNvSpPr/>
          <p:nvPr/>
        </p:nvSpPr>
        <p:spPr>
          <a:xfrm rot="16200000">
            <a:off x="324263" y="1054706"/>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34465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16</a:t>
            </a:fld>
            <a:endParaRPr lang="es-ES"/>
          </a:p>
        </p:txBody>
      </p:sp>
      <p:sp>
        <p:nvSpPr>
          <p:cNvPr id="7" name="Título 6"/>
          <p:cNvSpPr>
            <a:spLocks noGrp="1"/>
          </p:cNvSpPr>
          <p:nvPr>
            <p:ph type="ctrTitle"/>
          </p:nvPr>
        </p:nvSpPr>
        <p:spPr>
          <a:xfrm>
            <a:off x="293978" y="172977"/>
            <a:ext cx="5009542" cy="855723"/>
          </a:xfrm>
        </p:spPr>
        <p:txBody>
          <a:bodyPr/>
          <a:lstStyle/>
          <a:p>
            <a:pPr algn="ctr"/>
            <a:r>
              <a:rPr lang="es-EC" dirty="0">
                <a:latin typeface="Arial" panose="020B0604020202020204" pitchFamily="34" charset="0"/>
                <a:cs typeface="Arial" panose="020B0604020202020204" pitchFamily="34" charset="0"/>
              </a:rPr>
              <a:t>Creación de Tablas</a:t>
            </a:r>
            <a:endParaRPr lang="en-US"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A5F6899C-5E94-4F4F-B683-E34BBCEF9358}"/>
              </a:ext>
            </a:extLst>
          </p:cNvPr>
          <p:cNvPicPr>
            <a:picLocks noChangeAspect="1"/>
          </p:cNvPicPr>
          <p:nvPr/>
        </p:nvPicPr>
        <p:blipFill rotWithShape="1">
          <a:blip r:embed="rId4"/>
          <a:srcRect r="31966" b="2275"/>
          <a:stretch/>
        </p:blipFill>
        <p:spPr>
          <a:xfrm>
            <a:off x="397071" y="1255355"/>
            <a:ext cx="4186203" cy="5221982"/>
          </a:xfrm>
          <a:prstGeom prst="rect">
            <a:avLst/>
          </a:prstGeom>
        </p:spPr>
      </p:pic>
      <p:pic>
        <p:nvPicPr>
          <p:cNvPr id="3" name="Imagen 2">
            <a:extLst>
              <a:ext uri="{FF2B5EF4-FFF2-40B4-BE49-F238E27FC236}">
                <a16:creationId xmlns:a16="http://schemas.microsoft.com/office/drawing/2014/main" id="{77405C75-9F8B-4A03-AC4F-3F8B1E2ADD2E}"/>
              </a:ext>
            </a:extLst>
          </p:cNvPr>
          <p:cNvPicPr>
            <a:picLocks noChangeAspect="1"/>
          </p:cNvPicPr>
          <p:nvPr/>
        </p:nvPicPr>
        <p:blipFill>
          <a:blip r:embed="rId5"/>
          <a:stretch>
            <a:fillRect/>
          </a:stretch>
        </p:blipFill>
        <p:spPr>
          <a:xfrm>
            <a:off x="4898829" y="1613683"/>
            <a:ext cx="6896100" cy="4505325"/>
          </a:xfrm>
          <a:prstGeom prst="rect">
            <a:avLst/>
          </a:prstGeom>
        </p:spPr>
      </p:pic>
      <p:sp>
        <p:nvSpPr>
          <p:cNvPr id="9" name="Triángulo isósceles 8" descr="Sombra en el cuadro del título">
            <a:extLst>
              <a:ext uri="{FF2B5EF4-FFF2-40B4-BE49-F238E27FC236}">
                <a16:creationId xmlns:a16="http://schemas.microsoft.com/office/drawing/2014/main" id="{5CD563DB-3720-4A4E-A8D9-6856F69E6E0D}"/>
              </a:ext>
              <a:ext uri="{C183D7F6-B498-43B3-948B-1728B52AA6E4}">
                <adec:decorative xmlns:adec="http://schemas.microsoft.com/office/drawing/2017/decorative" xmlns="" val="1"/>
              </a:ext>
            </a:extLst>
          </p:cNvPr>
          <p:cNvSpPr/>
          <p:nvPr/>
        </p:nvSpPr>
        <p:spPr>
          <a:xfrm rot="16200000">
            <a:off x="320475" y="1002203"/>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98399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17</a:t>
            </a:fld>
            <a:endParaRPr lang="es-ES"/>
          </a:p>
        </p:txBody>
      </p:sp>
      <p:sp>
        <p:nvSpPr>
          <p:cNvPr id="7" name="Título 6"/>
          <p:cNvSpPr>
            <a:spLocks noGrp="1"/>
          </p:cNvSpPr>
          <p:nvPr>
            <p:ph type="ctrTitle"/>
          </p:nvPr>
        </p:nvSpPr>
        <p:spPr>
          <a:xfrm>
            <a:off x="293978" y="91440"/>
            <a:ext cx="6735472" cy="1428749"/>
          </a:xfrm>
        </p:spPr>
        <p:txBody>
          <a:bodyPr/>
          <a:lstStyle/>
          <a:p>
            <a:pPr algn="ctr"/>
            <a:r>
              <a:rPr lang="es-EC" dirty="0"/>
              <a:t>Conectividad entre el PC y  el servidor de Base de Datos </a:t>
            </a:r>
            <a:endParaRPr lang="en-US" dirty="0"/>
          </a:p>
        </p:txBody>
      </p:sp>
      <p:pic>
        <p:nvPicPr>
          <p:cNvPr id="3" name="Imagen 2">
            <a:extLst>
              <a:ext uri="{FF2B5EF4-FFF2-40B4-BE49-F238E27FC236}">
                <a16:creationId xmlns:a16="http://schemas.microsoft.com/office/drawing/2014/main" id="{CF4F8F65-426C-46D7-ABC7-863AA82525F4}"/>
              </a:ext>
            </a:extLst>
          </p:cNvPr>
          <p:cNvPicPr>
            <a:picLocks noChangeAspect="1"/>
          </p:cNvPicPr>
          <p:nvPr/>
        </p:nvPicPr>
        <p:blipFill rotWithShape="1">
          <a:blip r:embed="rId4"/>
          <a:srcRect r="34964" b="27500"/>
          <a:stretch/>
        </p:blipFill>
        <p:spPr>
          <a:xfrm>
            <a:off x="2758359" y="1871980"/>
            <a:ext cx="6887527" cy="4015470"/>
          </a:xfrm>
          <a:prstGeom prst="rect">
            <a:avLst/>
          </a:prstGeom>
        </p:spPr>
      </p:pic>
      <p:sp>
        <p:nvSpPr>
          <p:cNvPr id="8" name="Triángulo isósceles 7" descr="Sombra en el cuadro del título">
            <a:extLst>
              <a:ext uri="{FF2B5EF4-FFF2-40B4-BE49-F238E27FC236}">
                <a16:creationId xmlns:a16="http://schemas.microsoft.com/office/drawing/2014/main" id="{B68B6C94-046E-436D-8186-C4FF2F7CD181}"/>
              </a:ext>
              <a:ext uri="{C183D7F6-B498-43B3-948B-1728B52AA6E4}">
                <adec:decorative xmlns:adec="http://schemas.microsoft.com/office/drawing/2017/decorative" xmlns="" val="1"/>
              </a:ext>
            </a:extLst>
          </p:cNvPr>
          <p:cNvSpPr/>
          <p:nvPr/>
        </p:nvSpPr>
        <p:spPr>
          <a:xfrm rot="16200000">
            <a:off x="320475" y="1487537"/>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213151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endParaRPr lang="es-ES" dirty="0"/>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18</a:t>
            </a:fld>
            <a:endParaRPr lang="es-ES"/>
          </a:p>
        </p:txBody>
      </p:sp>
      <p:sp>
        <p:nvSpPr>
          <p:cNvPr id="7" name="Título 6"/>
          <p:cNvSpPr>
            <a:spLocks noGrp="1"/>
          </p:cNvSpPr>
          <p:nvPr>
            <p:ph type="ctrTitle"/>
          </p:nvPr>
        </p:nvSpPr>
        <p:spPr>
          <a:xfrm>
            <a:off x="293978" y="172977"/>
            <a:ext cx="6129682" cy="855723"/>
          </a:xfrm>
        </p:spPr>
        <p:txBody>
          <a:bodyPr/>
          <a:lstStyle/>
          <a:p>
            <a:pPr algn="ctr"/>
            <a:r>
              <a:rPr lang="es-EC" dirty="0"/>
              <a:t>Conectividad al cliente FTP</a:t>
            </a:r>
            <a:endParaRPr lang="en-US" dirty="0"/>
          </a:p>
        </p:txBody>
      </p:sp>
      <p:pic>
        <p:nvPicPr>
          <p:cNvPr id="6" name="Imagen 5">
            <a:extLst>
              <a:ext uri="{FF2B5EF4-FFF2-40B4-BE49-F238E27FC236}">
                <a16:creationId xmlns:a16="http://schemas.microsoft.com/office/drawing/2014/main" id="{8290FB57-4209-49B9-9ABF-2403B2A5F024}"/>
              </a:ext>
            </a:extLst>
          </p:cNvPr>
          <p:cNvPicPr>
            <a:picLocks noChangeAspect="1"/>
          </p:cNvPicPr>
          <p:nvPr/>
        </p:nvPicPr>
        <p:blipFill rotWithShape="1">
          <a:blip r:embed="rId4"/>
          <a:srcRect r="26321" b="27510"/>
          <a:stretch/>
        </p:blipFill>
        <p:spPr>
          <a:xfrm>
            <a:off x="2710717" y="1884774"/>
            <a:ext cx="7425885" cy="3820944"/>
          </a:xfrm>
          <a:prstGeom prst="rect">
            <a:avLst/>
          </a:prstGeom>
        </p:spPr>
      </p:pic>
      <p:sp>
        <p:nvSpPr>
          <p:cNvPr id="8" name="Triángulo isósceles 7" descr="Sombra en el cuadro del título">
            <a:extLst>
              <a:ext uri="{FF2B5EF4-FFF2-40B4-BE49-F238E27FC236}">
                <a16:creationId xmlns:a16="http://schemas.microsoft.com/office/drawing/2014/main" id="{FCBBE181-3299-42C4-8E9D-DB0103209988}"/>
              </a:ext>
              <a:ext uri="{C183D7F6-B498-43B3-948B-1728B52AA6E4}">
                <adec:decorative xmlns:adec="http://schemas.microsoft.com/office/drawing/2017/decorative" xmlns="" val="1"/>
              </a:ext>
            </a:extLst>
          </p:cNvPr>
          <p:cNvSpPr/>
          <p:nvPr/>
        </p:nvSpPr>
        <p:spPr>
          <a:xfrm rot="16200000">
            <a:off x="320475" y="1002203"/>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121175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19</a:t>
            </a:fld>
            <a:endParaRPr lang="es-ES"/>
          </a:p>
        </p:txBody>
      </p:sp>
      <p:sp>
        <p:nvSpPr>
          <p:cNvPr id="7" name="Título 6"/>
          <p:cNvSpPr>
            <a:spLocks noGrp="1"/>
          </p:cNvSpPr>
          <p:nvPr>
            <p:ph type="ctrTitle"/>
          </p:nvPr>
        </p:nvSpPr>
        <p:spPr>
          <a:xfrm>
            <a:off x="293978" y="172977"/>
            <a:ext cx="6906922" cy="855723"/>
          </a:xfrm>
        </p:spPr>
        <p:txBody>
          <a:bodyPr/>
          <a:lstStyle/>
          <a:p>
            <a:pPr algn="ctr"/>
            <a:r>
              <a:rPr lang="es-EC" dirty="0"/>
              <a:t>Uso de Analizadores de Código </a:t>
            </a:r>
            <a:endParaRPr lang="en-US" dirty="0"/>
          </a:p>
        </p:txBody>
      </p:sp>
      <p:pic>
        <p:nvPicPr>
          <p:cNvPr id="10" name="Imagen 9">
            <a:extLst>
              <a:ext uri="{FF2B5EF4-FFF2-40B4-BE49-F238E27FC236}">
                <a16:creationId xmlns:a16="http://schemas.microsoft.com/office/drawing/2014/main" id="{74D593D9-84D2-4B55-9278-1A552E4D4E24}"/>
              </a:ext>
            </a:extLst>
          </p:cNvPr>
          <p:cNvPicPr>
            <a:picLocks noChangeAspect="1"/>
          </p:cNvPicPr>
          <p:nvPr/>
        </p:nvPicPr>
        <p:blipFill rotWithShape="1">
          <a:blip r:embed="rId4"/>
          <a:srcRect r="22469" b="16745"/>
          <a:stretch/>
        </p:blipFill>
        <p:spPr>
          <a:xfrm>
            <a:off x="1748790" y="1069042"/>
            <a:ext cx="9452610" cy="5408295"/>
          </a:xfrm>
          <a:prstGeom prst="rect">
            <a:avLst/>
          </a:prstGeom>
        </p:spPr>
      </p:pic>
      <p:sp>
        <p:nvSpPr>
          <p:cNvPr id="8" name="Triángulo isósceles 7" descr="Sombra en el cuadro del título">
            <a:extLst>
              <a:ext uri="{FF2B5EF4-FFF2-40B4-BE49-F238E27FC236}">
                <a16:creationId xmlns:a16="http://schemas.microsoft.com/office/drawing/2014/main" id="{4AFCB280-E813-4808-8459-1193D929EB70}"/>
              </a:ext>
              <a:ext uri="{C183D7F6-B498-43B3-948B-1728B52AA6E4}">
                <adec:decorative xmlns:adec="http://schemas.microsoft.com/office/drawing/2017/decorative" xmlns="" val="1"/>
              </a:ext>
            </a:extLst>
          </p:cNvPr>
          <p:cNvSpPr/>
          <p:nvPr/>
        </p:nvSpPr>
        <p:spPr>
          <a:xfrm rot="16200000">
            <a:off x="319707" y="1002203"/>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894348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ángulo isósceles 17" descr="Sombra en el cuadro del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6200000">
            <a:off x="207596" y="118332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Forma libre 5" descr="Bloque de énfasis">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10" name="Título 9"/>
          <p:cNvSpPr>
            <a:spLocks noGrp="1"/>
          </p:cNvSpPr>
          <p:nvPr>
            <p:ph type="ctrTitle"/>
          </p:nvPr>
        </p:nvSpPr>
        <p:spPr>
          <a:xfrm>
            <a:off x="160541" y="280151"/>
            <a:ext cx="5081311" cy="929671"/>
          </a:xfrm>
        </p:spPr>
        <p:txBody>
          <a:bodyPr/>
          <a:lstStyle/>
          <a:p>
            <a:r>
              <a:rPr lang="es-EC" sz="4800" dirty="0">
                <a:latin typeface="Arial" panose="020B0604020202020204" pitchFamily="34" charset="0"/>
                <a:cs typeface="Arial" panose="020B0604020202020204" pitchFamily="34" charset="0"/>
              </a:rPr>
              <a:t>Objetivos: </a:t>
            </a:r>
            <a:br>
              <a:rPr lang="es-EC" sz="4800" dirty="0">
                <a:latin typeface="Arial" panose="020B0604020202020204" pitchFamily="34" charset="0"/>
                <a:cs typeface="Arial" panose="020B0604020202020204" pitchFamily="34" charset="0"/>
              </a:rPr>
            </a:br>
            <a:endParaRPr lang="en-US" sz="4800" dirty="0">
              <a:latin typeface="Arial" panose="020B0604020202020204" pitchFamily="34" charset="0"/>
              <a:cs typeface="Arial" panose="020B0604020202020204" pitchFamily="34" charset="0"/>
            </a:endParaRPr>
          </a:p>
        </p:txBody>
      </p:sp>
      <p:pic>
        <p:nvPicPr>
          <p:cNvPr id="21" name="Marcador de posición de imagen 20" descr="Imagen que contiene persona, hombre&#10;&#10;Descripción generada automáticamente">
            <a:extLst>
              <a:ext uri="{FF2B5EF4-FFF2-40B4-BE49-F238E27FC236}">
                <a16:creationId xmlns:a16="http://schemas.microsoft.com/office/drawing/2014/main" id="{61BBC38D-3F72-4710-B532-6C011D576D69}"/>
              </a:ext>
            </a:extLst>
          </p:cNvPr>
          <p:cNvPicPr>
            <a:picLocks noGrp="1" noChangeAspect="1"/>
          </p:cNvPicPr>
          <p:nvPr>
            <p:ph type="pic" sz="quarter" idx="13"/>
          </p:nvPr>
        </p:nvPicPr>
        <p:blipFill>
          <a:blip r:embed="rId3">
            <a:alphaModFix amt="50000"/>
            <a:duotone>
              <a:schemeClr val="accent2">
                <a:shade val="45000"/>
                <a:satMod val="135000"/>
              </a:schemeClr>
              <a:prstClr val="white"/>
            </a:duotone>
          </a:blip>
          <a:srcRect l="7403" r="7403"/>
          <a:stretch>
            <a:fillRect/>
          </a:stretch>
        </p:blipFill>
        <p:spPr>
          <a:xfrm>
            <a:off x="12536" y="418373"/>
            <a:ext cx="8687356" cy="6439627"/>
          </a:xfrm>
        </p:spPr>
      </p:pic>
      <p:sp>
        <p:nvSpPr>
          <p:cNvPr id="26" name="Rectángulo: esquinas redondeadas 25">
            <a:extLst>
              <a:ext uri="{FF2B5EF4-FFF2-40B4-BE49-F238E27FC236}">
                <a16:creationId xmlns:a16="http://schemas.microsoft.com/office/drawing/2014/main" id="{54189AC4-C540-4C0C-8E27-178457C8BD1F}"/>
              </a:ext>
            </a:extLst>
          </p:cNvPr>
          <p:cNvSpPr/>
          <p:nvPr/>
        </p:nvSpPr>
        <p:spPr>
          <a:xfrm>
            <a:off x="5621779" y="1012874"/>
            <a:ext cx="5961939" cy="15052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3600" b="1" dirty="0">
                <a:solidFill>
                  <a:srgbClr val="C00000"/>
                </a:solidFill>
                <a:latin typeface="Arial" panose="020B0604020202020204" pitchFamily="34" charset="0"/>
                <a:cs typeface="Arial" panose="020B0604020202020204" pitchFamily="34" charset="0"/>
              </a:rPr>
              <a:t>General</a:t>
            </a:r>
            <a:r>
              <a:rPr lang="es-EC" sz="3600" b="1" dirty="0">
                <a:solidFill>
                  <a:schemeClr val="tx1"/>
                </a:solidFill>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Desarrollar</a:t>
            </a:r>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un </a:t>
            </a: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sistema</a:t>
            </a:r>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a:t>
            </a: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respaldos</a:t>
            </a:r>
            <a:r>
              <a:rPr lang="en-US"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diarios automáticos para dispositivos de red.</a:t>
            </a:r>
          </a:p>
        </p:txBody>
      </p:sp>
      <p:sp>
        <p:nvSpPr>
          <p:cNvPr id="27" name="Rectángulo: esquinas redondeadas 26">
            <a:extLst>
              <a:ext uri="{FF2B5EF4-FFF2-40B4-BE49-F238E27FC236}">
                <a16:creationId xmlns:a16="http://schemas.microsoft.com/office/drawing/2014/main" id="{375816A2-F0DD-46DD-916B-A2A25B4AE7C4}"/>
              </a:ext>
            </a:extLst>
          </p:cNvPr>
          <p:cNvSpPr/>
          <p:nvPr/>
        </p:nvSpPr>
        <p:spPr>
          <a:xfrm>
            <a:off x="6231988" y="2721936"/>
            <a:ext cx="5351729" cy="376181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3200" b="1" dirty="0">
                <a:solidFill>
                  <a:srgbClr val="C00000"/>
                </a:solidFill>
                <a:latin typeface="Arial" panose="020B0604020202020204" pitchFamily="34" charset="0"/>
                <a:cs typeface="Arial" panose="020B0604020202020204" pitchFamily="34" charset="0"/>
              </a:rPr>
              <a:t>Específicos:</a:t>
            </a:r>
          </a:p>
          <a:p>
            <a:pPr marL="342900" indent="-342900" algn="just">
              <a:buFont typeface="Arial" panose="020B0604020202020204" pitchFamily="34" charset="0"/>
              <a:buChar char="•"/>
            </a:pP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Configurar un servidor FTP para el almacenamiento de los archivos de configuración de los dispositivos. </a:t>
            </a:r>
          </a:p>
          <a:p>
            <a:pPr marL="342900" indent="-342900" algn="just">
              <a:buFont typeface="Arial" panose="020B0604020202020204" pitchFamily="34" charset="0"/>
              <a:buChar char="•"/>
            </a:pP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Elaborar un diseño de red con los servidores, dispositivos intermedios y finales a utilizar.</a:t>
            </a:r>
          </a:p>
          <a:p>
            <a:pPr marL="342900" indent="-342900" algn="just">
              <a:buFont typeface="Arial" panose="020B0604020202020204" pitchFamily="34" charset="0"/>
              <a:buChar char="•"/>
            </a:pPr>
            <a:r>
              <a:rPr lang="es-EC" sz="20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Validar las diferentes historias de usuario propuestas. </a:t>
            </a: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20</a:t>
            </a:fld>
            <a:endParaRPr lang="es-ES"/>
          </a:p>
        </p:txBody>
      </p:sp>
      <p:sp>
        <p:nvSpPr>
          <p:cNvPr id="7" name="Título 6"/>
          <p:cNvSpPr>
            <a:spLocks noGrp="1"/>
          </p:cNvSpPr>
          <p:nvPr>
            <p:ph type="ctrTitle"/>
          </p:nvPr>
        </p:nvSpPr>
        <p:spPr>
          <a:xfrm>
            <a:off x="293978" y="172977"/>
            <a:ext cx="6129682" cy="855723"/>
          </a:xfrm>
        </p:spPr>
        <p:txBody>
          <a:bodyPr/>
          <a:lstStyle/>
          <a:p>
            <a:pPr algn="ctr"/>
            <a:r>
              <a:rPr lang="es-EC" dirty="0"/>
              <a:t>Generación de Reportes.</a:t>
            </a:r>
            <a:endParaRPr lang="en-US" dirty="0"/>
          </a:p>
        </p:txBody>
      </p:sp>
      <p:pic>
        <p:nvPicPr>
          <p:cNvPr id="9" name="Imagen 8">
            <a:extLst>
              <a:ext uri="{FF2B5EF4-FFF2-40B4-BE49-F238E27FC236}">
                <a16:creationId xmlns:a16="http://schemas.microsoft.com/office/drawing/2014/main" id="{BE2D207A-F062-4892-AA68-F9C53A808ABC}"/>
              </a:ext>
            </a:extLst>
          </p:cNvPr>
          <p:cNvPicPr>
            <a:picLocks noChangeAspect="1"/>
          </p:cNvPicPr>
          <p:nvPr/>
        </p:nvPicPr>
        <p:blipFill>
          <a:blip r:embed="rId4"/>
          <a:stretch>
            <a:fillRect/>
          </a:stretch>
        </p:blipFill>
        <p:spPr>
          <a:xfrm>
            <a:off x="1643689" y="1291654"/>
            <a:ext cx="9654841" cy="5143436"/>
          </a:xfrm>
          <a:prstGeom prst="rect">
            <a:avLst/>
          </a:prstGeom>
        </p:spPr>
      </p:pic>
      <p:sp>
        <p:nvSpPr>
          <p:cNvPr id="8" name="Triángulo isósceles 7" descr="Sombra en el cuadro del título">
            <a:extLst>
              <a:ext uri="{FF2B5EF4-FFF2-40B4-BE49-F238E27FC236}">
                <a16:creationId xmlns:a16="http://schemas.microsoft.com/office/drawing/2014/main" id="{C372D782-2D33-4E19-A757-436DF005F7C5}"/>
              </a:ext>
              <a:ext uri="{C183D7F6-B498-43B3-948B-1728B52AA6E4}">
                <adec:decorative xmlns:adec="http://schemas.microsoft.com/office/drawing/2017/decorative" xmlns="" val="1"/>
              </a:ext>
            </a:extLst>
          </p:cNvPr>
          <p:cNvSpPr/>
          <p:nvPr/>
        </p:nvSpPr>
        <p:spPr>
          <a:xfrm rot="16200000">
            <a:off x="320475" y="1002203"/>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94893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5"/>
          </p:nvPr>
        </p:nvSpPr>
        <p:spPr/>
        <p:txBody>
          <a:bodyPr/>
          <a:lstStyle/>
          <a:p>
            <a:endParaRPr lang="en-US" dirty="0"/>
          </a:p>
        </p:txBody>
      </p:sp>
      <p:sp>
        <p:nvSpPr>
          <p:cNvPr id="5" name="Marcador de texto 4"/>
          <p:cNvSpPr>
            <a:spLocks noGrp="1"/>
          </p:cNvSpPr>
          <p:nvPr>
            <p:ph type="body" sz="quarter" idx="16"/>
          </p:nvPr>
        </p:nvSpPr>
        <p:spPr/>
        <p:txBody>
          <a:bodyPr/>
          <a:lstStyle/>
          <a:p>
            <a:endParaRPr lang="en-US"/>
          </a:p>
        </p:txBody>
      </p:sp>
      <p:sp>
        <p:nvSpPr>
          <p:cNvPr id="6" name="Marcador de texto 5"/>
          <p:cNvSpPr>
            <a:spLocks noGrp="1"/>
          </p:cNvSpPr>
          <p:nvPr>
            <p:ph type="body" sz="quarter" idx="17"/>
          </p:nvPr>
        </p:nvSpPr>
        <p:spPr/>
        <p:txBody>
          <a:bodyPr/>
          <a:lstStyle/>
          <a:p>
            <a:endParaRPr lang="en-US"/>
          </a:p>
        </p:txBody>
      </p:sp>
      <p:sp>
        <p:nvSpPr>
          <p:cNvPr id="7" name="Marcador de texto 6"/>
          <p:cNvSpPr>
            <a:spLocks noGrp="1"/>
          </p:cNvSpPr>
          <p:nvPr>
            <p:ph type="body" sz="quarter" idx="18"/>
          </p:nvPr>
        </p:nvSpPr>
        <p:spPr/>
        <p:txBody>
          <a:bodyPr/>
          <a:lstStyle/>
          <a:p>
            <a:endParaRPr lang="en-US"/>
          </a:p>
        </p:txBody>
      </p:sp>
      <p:pic>
        <p:nvPicPr>
          <p:cNvPr id="8" name="Imagen 7"/>
          <p:cNvPicPr>
            <a:picLocks noChangeAspect="1"/>
          </p:cNvPicPr>
          <p:nvPr/>
        </p:nvPicPr>
        <p:blipFill>
          <a:blip r:embed="rId2">
            <a:duotone>
              <a:schemeClr val="accent2">
                <a:shade val="45000"/>
                <a:satMod val="135000"/>
              </a:schemeClr>
              <a:prstClr val="white"/>
            </a:duotone>
            <a:alphaModFix amt="15000"/>
          </a:blip>
          <a:stretch>
            <a:fillRect/>
          </a:stretch>
        </p:blipFill>
        <p:spPr>
          <a:xfrm>
            <a:off x="0" y="115565"/>
            <a:ext cx="11751844" cy="6858000"/>
          </a:xfrm>
          <a:prstGeom prst="rect">
            <a:avLst/>
          </a:prstGeom>
        </p:spPr>
      </p:pic>
      <p:sp>
        <p:nvSpPr>
          <p:cNvPr id="9" name="Título 6"/>
          <p:cNvSpPr>
            <a:spLocks noGrp="1"/>
          </p:cNvSpPr>
          <p:nvPr>
            <p:ph type="ctrTitle"/>
          </p:nvPr>
        </p:nvSpPr>
        <p:spPr>
          <a:xfrm>
            <a:off x="7732234" y="4958139"/>
            <a:ext cx="4459766" cy="1024426"/>
          </a:xfrm>
          <a:solidFill>
            <a:schemeClr val="tx1"/>
          </a:solidFill>
        </p:spPr>
        <p:txBody>
          <a:bodyPr/>
          <a:lstStyle/>
          <a:p>
            <a:pPr algn="ctr"/>
            <a:r>
              <a:rPr lang="es-EC" sz="4800" spc="-150" dirty="0">
                <a:latin typeface="Arial" panose="020B0604020202020204" pitchFamily="34" charset="0"/>
                <a:cs typeface="Arial" panose="020B0604020202020204" pitchFamily="34" charset="0"/>
              </a:rPr>
              <a:t>Gracias</a:t>
            </a:r>
            <a:endParaRPr lang="en-US" sz="3600" spc="-150" dirty="0">
              <a:latin typeface="Arial" panose="020B0604020202020204" pitchFamily="34" charset="0"/>
              <a:cs typeface="Arial" panose="020B0604020202020204" pitchFamily="34" charset="0"/>
            </a:endParaRPr>
          </a:p>
        </p:txBody>
      </p:sp>
      <p:sp>
        <p:nvSpPr>
          <p:cNvPr id="10" name="Triángulo isósceles 9" descr="Sombra en el cuadro del título">
            <a:extLst>
              <a:ext uri="{FF2B5EF4-FFF2-40B4-BE49-F238E27FC236}">
                <a16:creationId xmlns:a16="http://schemas.microsoft.com/office/drawing/2014/main" id="{5ABAA0B9-3BA1-4D72-9128-48B50BAEBC8D}"/>
              </a:ext>
              <a:ext uri="{C183D7F6-B498-43B3-948B-1728B52AA6E4}">
                <adec:decorative xmlns:adec="http://schemas.microsoft.com/office/drawing/2017/decorative" xmlns="" val="1"/>
              </a:ext>
            </a:extLst>
          </p:cNvPr>
          <p:cNvSpPr/>
          <p:nvPr/>
        </p:nvSpPr>
        <p:spPr>
          <a:xfrm rot="16200000">
            <a:off x="7758731" y="5956068"/>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2" name="Imagen 11">
            <a:extLst>
              <a:ext uri="{FF2B5EF4-FFF2-40B4-BE49-F238E27FC236}">
                <a16:creationId xmlns:a16="http://schemas.microsoft.com/office/drawing/2014/main" id="{D02A831D-DD64-4427-90D2-687195B50B06}"/>
              </a:ext>
            </a:extLst>
          </p:cNvPr>
          <p:cNvPicPr>
            <a:picLocks noChangeAspect="1"/>
          </p:cNvPicPr>
          <p:nvPr/>
        </p:nvPicPr>
        <p:blipFill>
          <a:blip r:embed="rId3"/>
          <a:stretch>
            <a:fillRect/>
          </a:stretch>
        </p:blipFill>
        <p:spPr>
          <a:xfrm>
            <a:off x="7651274" y="2096086"/>
            <a:ext cx="4582758" cy="2896958"/>
          </a:xfrm>
          <a:prstGeom prst="rect">
            <a:avLst/>
          </a:prstGeom>
        </p:spPr>
      </p:pic>
    </p:spTree>
    <p:extLst>
      <p:ext uri="{BB962C8B-B14F-4D97-AF65-F5344CB8AC3E}">
        <p14:creationId xmlns:p14="http://schemas.microsoft.com/office/powerpoint/2010/main" val="26297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3</a:t>
            </a:fld>
            <a:endParaRPr lang="es-ES"/>
          </a:p>
        </p:txBody>
      </p:sp>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duotone>
              <a:schemeClr val="accent2">
                <a:shade val="45000"/>
                <a:satMod val="135000"/>
              </a:schemeClr>
              <a:prstClr val="white"/>
            </a:duotone>
            <a:alphaModFix amt="50000"/>
          </a:blip>
          <a:srcRect t="3486" b="3486"/>
          <a:stretch>
            <a:fillRect/>
          </a:stretch>
        </p:blipFill>
        <p:spPr>
          <a:xfrm>
            <a:off x="-1" y="-1"/>
            <a:ext cx="12110485" cy="6858001"/>
          </a:xfrm>
          <a:noFill/>
        </p:spPr>
      </p:pic>
      <p:sp>
        <p:nvSpPr>
          <p:cNvPr id="7" name="Título 6"/>
          <p:cNvSpPr>
            <a:spLocks noGrp="1"/>
          </p:cNvSpPr>
          <p:nvPr>
            <p:ph type="ctrTitle"/>
          </p:nvPr>
        </p:nvSpPr>
        <p:spPr>
          <a:xfrm>
            <a:off x="223284" y="95693"/>
            <a:ext cx="4922874" cy="903769"/>
          </a:xfrm>
        </p:spPr>
        <p:txBody>
          <a:bodyPr/>
          <a:lstStyle/>
          <a:p>
            <a:pPr algn="ctr"/>
            <a:r>
              <a:rPr lang="es-EC" dirty="0"/>
              <a:t>Conceptos Esenciales</a:t>
            </a:r>
            <a:endParaRPr lang="en-US" dirty="0"/>
          </a:p>
        </p:txBody>
      </p:sp>
      <p:sp>
        <p:nvSpPr>
          <p:cNvPr id="22" name="Rectángulo: esquinas redondeadas 21">
            <a:extLst>
              <a:ext uri="{FF2B5EF4-FFF2-40B4-BE49-F238E27FC236}">
                <a16:creationId xmlns:a16="http://schemas.microsoft.com/office/drawing/2014/main" id="{95ABA7B5-605A-460B-A070-9C99C2FA53B3}"/>
              </a:ext>
            </a:extLst>
          </p:cNvPr>
          <p:cNvSpPr/>
          <p:nvPr/>
        </p:nvSpPr>
        <p:spPr>
          <a:xfrm>
            <a:off x="380610" y="1452019"/>
            <a:ext cx="11176002" cy="163209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a:solidFill>
                  <a:srgbClr val="C00000"/>
                </a:solidFill>
                <a:latin typeface="Arial" panose="020B0604020202020204" pitchFamily="34" charset="0"/>
                <a:cs typeface="Arial" panose="020B0604020202020204" pitchFamily="34" charset="0"/>
              </a:rPr>
              <a:t>FTP</a:t>
            </a:r>
          </a:p>
          <a:p>
            <a: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Protocolo de transferencia de archivos (FTP). Su objetivo es el de transmitir archivos exitosamente entre máquinas en una red. FTP utiliza una arquitectura cliente/servidor para transferir archivos usando el protocolo de red TCP. </a:t>
            </a:r>
            <a:b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 utiliza una autenticación de usuarios ni contraseña encriptada.</a:t>
            </a:r>
          </a:p>
        </p:txBody>
      </p:sp>
      <p:sp>
        <p:nvSpPr>
          <p:cNvPr id="25" name="Rectángulo: esquinas redondeadas 24">
            <a:extLst>
              <a:ext uri="{FF2B5EF4-FFF2-40B4-BE49-F238E27FC236}">
                <a16:creationId xmlns:a16="http://schemas.microsoft.com/office/drawing/2014/main" id="{6B5DD0D3-FCF0-40E3-B8F8-0D5AD2235FBA}"/>
              </a:ext>
            </a:extLst>
          </p:cNvPr>
          <p:cNvSpPr/>
          <p:nvPr/>
        </p:nvSpPr>
        <p:spPr>
          <a:xfrm>
            <a:off x="380610" y="3260182"/>
            <a:ext cx="11176002" cy="1941589"/>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a:solidFill>
                  <a:srgbClr val="C00000"/>
                </a:solidFill>
                <a:latin typeface="Arial" panose="020B0604020202020204" pitchFamily="34" charset="0"/>
                <a:cs typeface="Arial" panose="020B0604020202020204" pitchFamily="34" charset="0"/>
              </a:rPr>
              <a:t>SSH</a:t>
            </a:r>
          </a:p>
          <a:p>
            <a: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Protocolo de administración remota que permite a los usuarios controlar y modificar sus servidores remotos a través de Internet. trabaja de forma similar a como se hace con </a:t>
            </a:r>
            <a: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hlinkClick r:id="rId4" tooltip="Telnet">
                  <a:extLst>
                    <a:ext uri="{A12FA001-AC4F-418D-AE19-62706E023703}">
                      <ahyp:hlinkClr xmlns:ahyp="http://schemas.microsoft.com/office/drawing/2018/hyperlinkcolor" xmlns="" val="tx"/>
                    </a:ext>
                  </a:extLst>
                </a:hlinkClick>
              </a:rPr>
              <a:t>telnet</a:t>
            </a:r>
            <a:r>
              <a:rPr lang="es-EC"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 que SSH usa técnicas de cifrado que hacen que la información que viaja por el medio de comunicación vaya de manera no legible, evitando que terceras personas puedan descubrir el usuario y contraseña de la conexión ni lo que se escribe durante toda la sesión</a:t>
            </a:r>
          </a:p>
        </p:txBody>
      </p:sp>
      <p:sp>
        <p:nvSpPr>
          <p:cNvPr id="26" name="Rectángulo: esquinas redondeadas 25">
            <a:extLst>
              <a:ext uri="{FF2B5EF4-FFF2-40B4-BE49-F238E27FC236}">
                <a16:creationId xmlns:a16="http://schemas.microsoft.com/office/drawing/2014/main" id="{8E33EB49-9ED6-4B4B-A7EC-FCC298C0DF4C}"/>
              </a:ext>
            </a:extLst>
          </p:cNvPr>
          <p:cNvSpPr/>
          <p:nvPr/>
        </p:nvSpPr>
        <p:spPr>
          <a:xfrm>
            <a:off x="380610" y="5366830"/>
            <a:ext cx="11176002" cy="1146512"/>
          </a:xfrm>
          <a:prstGeom prst="roundRect">
            <a:avLst/>
          </a:prstGeom>
          <a:solidFill>
            <a:schemeClr val="bg1">
              <a:lumMod val="9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sz="2600" b="1" dirty="0" smtClean="0">
                <a:solidFill>
                  <a:srgbClr val="C00000"/>
                </a:solidFill>
                <a:latin typeface="Arial" panose="020B0604020202020204" pitchFamily="34" charset="0"/>
                <a:cs typeface="Arial" panose="020B0604020202020204" pitchFamily="34" charset="0"/>
              </a:rPr>
              <a:t>OSPF</a:t>
            </a:r>
            <a:endParaRPr lang="es-EC" sz="2600" b="1" dirty="0">
              <a:solidFill>
                <a:srgbClr val="C00000"/>
              </a:solidFill>
              <a:latin typeface="Arial" panose="020B0604020202020204" pitchFamily="34" charset="0"/>
              <a:cs typeface="Arial" panose="020B0604020202020204" pitchFamily="34" charset="0"/>
            </a:endParaRPr>
          </a:p>
          <a:p>
            <a:r>
              <a:rPr lang="es-ES" b="1" dirty="0">
                <a:solidFill>
                  <a:schemeClr val="tx1"/>
                </a:solidFill>
                <a:effectLst>
                  <a:outerShdw blurRad="38100" dist="38100" dir="2700000" algn="tl">
                    <a:srgbClr val="000000">
                      <a:alpha val="43137"/>
                    </a:srgbClr>
                  </a:outerShdw>
                </a:effectLst>
              </a:rPr>
              <a:t>E</a:t>
            </a:r>
            <a:r>
              <a:rPr lang="es-ES" b="1" dirty="0" smtClean="0">
                <a:solidFill>
                  <a:schemeClr val="tx1"/>
                </a:solidFill>
                <a:effectLst>
                  <a:outerShdw blurRad="38100" dist="38100" dir="2700000" algn="tl">
                    <a:srgbClr val="000000">
                      <a:alpha val="43137"/>
                    </a:srgbClr>
                  </a:outerShdw>
                </a:effectLst>
              </a:rPr>
              <a:t>s </a:t>
            </a:r>
            <a:r>
              <a:rPr lang="es-ES" b="1" dirty="0">
                <a:solidFill>
                  <a:schemeClr val="tx1"/>
                </a:solidFill>
                <a:effectLst>
                  <a:outerShdw blurRad="38100" dist="38100" dir="2700000" algn="tl">
                    <a:srgbClr val="000000">
                      <a:alpha val="43137"/>
                    </a:srgbClr>
                  </a:outerShdw>
                </a:effectLst>
              </a:rPr>
              <a:t>un protocolo de red para encaminamiento jerárquico de pasarela interior o Interior Gateway </a:t>
            </a:r>
            <a:r>
              <a:rPr lang="es-ES" b="1" dirty="0" err="1">
                <a:solidFill>
                  <a:schemeClr val="tx1"/>
                </a:solidFill>
                <a:effectLst>
                  <a:outerShdw blurRad="38100" dist="38100" dir="2700000" algn="tl">
                    <a:srgbClr val="000000">
                      <a:alpha val="43137"/>
                    </a:srgbClr>
                  </a:outerShdw>
                </a:effectLst>
              </a:rPr>
              <a:t>Protocol</a:t>
            </a:r>
            <a:r>
              <a:rPr lang="es-ES" b="1" dirty="0">
                <a:solidFill>
                  <a:schemeClr val="tx1"/>
                </a:solidFill>
                <a:effectLst>
                  <a:outerShdw blurRad="38100" dist="38100" dir="2700000" algn="tl">
                    <a:srgbClr val="000000">
                      <a:alpha val="43137"/>
                    </a:srgbClr>
                  </a:outerShdw>
                </a:effectLst>
              </a:rPr>
              <a:t> (IGP), que usa el algoritmo </a:t>
            </a:r>
            <a:r>
              <a:rPr lang="es-ES" b="1" dirty="0" err="1">
                <a:solidFill>
                  <a:schemeClr val="tx1"/>
                </a:solidFill>
                <a:effectLst>
                  <a:outerShdw blurRad="38100" dist="38100" dir="2700000" algn="tl">
                    <a:srgbClr val="000000">
                      <a:alpha val="43137"/>
                    </a:srgbClr>
                  </a:outerShdw>
                </a:effectLst>
              </a:rPr>
              <a:t>Dijkstra</a:t>
            </a:r>
            <a:r>
              <a:rPr lang="es-ES" b="1" dirty="0">
                <a:solidFill>
                  <a:schemeClr val="tx1"/>
                </a:solidFill>
                <a:effectLst>
                  <a:outerShdw blurRad="38100" dist="38100" dir="2700000" algn="tl">
                    <a:srgbClr val="000000">
                      <a:alpha val="43137"/>
                    </a:srgbClr>
                  </a:outerShdw>
                </a:effectLst>
              </a:rPr>
              <a:t>, para calcular la ruta más corta entre dos nodos.</a:t>
            </a:r>
            <a:endParaRPr lang="es-EC"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riángulo isósceles 9" descr="Sombra en el cuadro del título">
            <a:extLst>
              <a:ext uri="{FF2B5EF4-FFF2-40B4-BE49-F238E27FC236}">
                <a16:creationId xmlns:a16="http://schemas.microsoft.com/office/drawing/2014/main" id="{636B5D8E-B1D7-4280-9D3F-E2CF8ABD6D83}"/>
              </a:ext>
              <a:ext uri="{C183D7F6-B498-43B3-948B-1728B52AA6E4}">
                <adec:decorative xmlns:adec="http://schemas.microsoft.com/office/drawing/2017/decorative" xmlns="" val="1"/>
              </a:ext>
            </a:extLst>
          </p:cNvPr>
          <p:cNvSpPr/>
          <p:nvPr/>
        </p:nvSpPr>
        <p:spPr>
          <a:xfrm rot="16200000">
            <a:off x="249781" y="97296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DE595E7-D8C2-42FA-B554-7DA4F77187CC}"/>
              </a:ext>
            </a:extLst>
          </p:cNvPr>
          <p:cNvSpPr/>
          <p:nvPr/>
        </p:nvSpPr>
        <p:spPr>
          <a:xfrm>
            <a:off x="1" y="2328281"/>
            <a:ext cx="12192000" cy="279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4</a:t>
            </a:fld>
            <a:endParaRPr lang="es-ES"/>
          </a:p>
        </p:txBody>
      </p:sp>
      <p:sp>
        <p:nvSpPr>
          <p:cNvPr id="7" name="Título 6"/>
          <p:cNvSpPr>
            <a:spLocks noGrp="1"/>
          </p:cNvSpPr>
          <p:nvPr>
            <p:ph type="ctrTitle"/>
          </p:nvPr>
        </p:nvSpPr>
        <p:spPr>
          <a:xfrm>
            <a:off x="223284" y="95693"/>
            <a:ext cx="4922874" cy="903769"/>
          </a:xfrm>
        </p:spPr>
        <p:txBody>
          <a:bodyPr/>
          <a:lstStyle/>
          <a:p>
            <a:pPr algn="ctr"/>
            <a:r>
              <a:rPr lang="es-EC" dirty="0">
                <a:latin typeface="Arial" panose="020B0604020202020204" pitchFamily="34" charset="0"/>
                <a:cs typeface="Arial" panose="020B0604020202020204" pitchFamily="34" charset="0"/>
              </a:rPr>
              <a:t>Planteamiento: </a:t>
            </a:r>
            <a:endParaRPr lang="en-US"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B8B6E9CD-EB56-49F2-AD9F-3160FAF4B98F}"/>
              </a:ext>
            </a:extLst>
          </p:cNvPr>
          <p:cNvPicPr>
            <a:picLocks noChangeAspect="1"/>
          </p:cNvPicPr>
          <p:nvPr/>
        </p:nvPicPr>
        <p:blipFill>
          <a:blip r:embed="rId3"/>
          <a:stretch>
            <a:fillRect/>
          </a:stretch>
        </p:blipFill>
        <p:spPr>
          <a:xfrm>
            <a:off x="1491602" y="2371193"/>
            <a:ext cx="4376477" cy="2625886"/>
          </a:xfrm>
          <a:prstGeom prst="rect">
            <a:avLst/>
          </a:prstGeom>
        </p:spPr>
      </p:pic>
      <p:pic>
        <p:nvPicPr>
          <p:cNvPr id="11" name="Imagen 10">
            <a:extLst>
              <a:ext uri="{FF2B5EF4-FFF2-40B4-BE49-F238E27FC236}">
                <a16:creationId xmlns:a16="http://schemas.microsoft.com/office/drawing/2014/main" id="{6D569DC1-4035-4E0A-B914-E89FCF6ECBBA}"/>
              </a:ext>
            </a:extLst>
          </p:cNvPr>
          <p:cNvPicPr>
            <a:picLocks noChangeAspect="1"/>
          </p:cNvPicPr>
          <p:nvPr/>
        </p:nvPicPr>
        <p:blipFill>
          <a:blip r:embed="rId4"/>
          <a:stretch>
            <a:fillRect/>
          </a:stretch>
        </p:blipFill>
        <p:spPr>
          <a:xfrm>
            <a:off x="6604646" y="2328281"/>
            <a:ext cx="4000500" cy="2668798"/>
          </a:xfrm>
          <a:prstGeom prst="rect">
            <a:avLst/>
          </a:prstGeom>
        </p:spPr>
      </p:pic>
      <p:sp>
        <p:nvSpPr>
          <p:cNvPr id="14" name="Triángulo isósceles 13" descr="Sombra en el cuadro del título">
            <a:extLst>
              <a:ext uri="{FF2B5EF4-FFF2-40B4-BE49-F238E27FC236}">
                <a16:creationId xmlns:a16="http://schemas.microsoft.com/office/drawing/2014/main" id="{25F572D6-04FE-4D91-9074-9904DEC6F3DD}"/>
              </a:ext>
              <a:ext uri="{C183D7F6-B498-43B3-948B-1728B52AA6E4}">
                <adec:decorative xmlns:adec="http://schemas.microsoft.com/office/drawing/2017/decorative" xmlns="" val="1"/>
              </a:ext>
            </a:extLst>
          </p:cNvPr>
          <p:cNvSpPr/>
          <p:nvPr/>
        </p:nvSpPr>
        <p:spPr>
          <a:xfrm rot="16200000">
            <a:off x="210723" y="1015361"/>
            <a:ext cx="450092"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92693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5</a:t>
            </a:fld>
            <a:endParaRPr lang="es-ES"/>
          </a:p>
        </p:txBody>
      </p:sp>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duotone>
              <a:schemeClr val="accent2">
                <a:shade val="45000"/>
                <a:satMod val="135000"/>
              </a:schemeClr>
              <a:prstClr val="white"/>
            </a:duotone>
            <a:alphaModFix amt="50000"/>
          </a:blip>
          <a:srcRect t="3486" b="3486"/>
          <a:stretch>
            <a:fillRect/>
          </a:stretch>
        </p:blipFill>
        <p:spPr>
          <a:xfrm>
            <a:off x="-1" y="-1"/>
            <a:ext cx="12110485" cy="6858001"/>
          </a:xfrm>
          <a:noFill/>
        </p:spPr>
      </p:pic>
      <p:sp>
        <p:nvSpPr>
          <p:cNvPr id="7" name="Título 6"/>
          <p:cNvSpPr>
            <a:spLocks noGrp="1"/>
          </p:cNvSpPr>
          <p:nvPr>
            <p:ph type="ctrTitle"/>
          </p:nvPr>
        </p:nvSpPr>
        <p:spPr>
          <a:xfrm>
            <a:off x="236351" y="95693"/>
            <a:ext cx="8682223" cy="903769"/>
          </a:xfrm>
        </p:spPr>
        <p:txBody>
          <a:bodyPr/>
          <a:lstStyle/>
          <a:p>
            <a:pPr algn="ctr"/>
            <a:r>
              <a:rPr lang="es-EC" dirty="0">
                <a:latin typeface="Arial" panose="020B0604020202020204" pitchFamily="34" charset="0"/>
                <a:cs typeface="Arial" panose="020B0604020202020204" pitchFamily="34" charset="0"/>
              </a:rPr>
              <a:t>Planificación: Asignación de tareas. </a:t>
            </a:r>
            <a:endParaRPr lang="en-US"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D08879EB-271C-4AEC-BE28-2A77D57BCFB4}"/>
              </a:ext>
            </a:extLst>
          </p:cNvPr>
          <p:cNvPicPr>
            <a:picLocks noChangeAspect="1"/>
          </p:cNvPicPr>
          <p:nvPr/>
        </p:nvPicPr>
        <p:blipFill>
          <a:blip r:embed="rId4"/>
          <a:stretch>
            <a:fillRect/>
          </a:stretch>
        </p:blipFill>
        <p:spPr>
          <a:xfrm>
            <a:off x="8739108" y="1426550"/>
            <a:ext cx="2773520" cy="4930702"/>
          </a:xfrm>
          <a:prstGeom prst="rect">
            <a:avLst/>
          </a:prstGeom>
        </p:spPr>
      </p:pic>
      <p:pic>
        <p:nvPicPr>
          <p:cNvPr id="3" name="Imagen 2">
            <a:extLst>
              <a:ext uri="{FF2B5EF4-FFF2-40B4-BE49-F238E27FC236}">
                <a16:creationId xmlns:a16="http://schemas.microsoft.com/office/drawing/2014/main" id="{85565F99-C2FA-4A69-BC15-CA30DC53533B}"/>
              </a:ext>
            </a:extLst>
          </p:cNvPr>
          <p:cNvPicPr>
            <a:picLocks noChangeAspect="1"/>
          </p:cNvPicPr>
          <p:nvPr/>
        </p:nvPicPr>
        <p:blipFill>
          <a:blip r:embed="rId5"/>
          <a:stretch>
            <a:fillRect/>
          </a:stretch>
        </p:blipFill>
        <p:spPr>
          <a:xfrm>
            <a:off x="5590937" y="1426550"/>
            <a:ext cx="2773521" cy="4927361"/>
          </a:xfrm>
          <a:prstGeom prst="rect">
            <a:avLst/>
          </a:prstGeom>
        </p:spPr>
      </p:pic>
      <p:sp>
        <p:nvSpPr>
          <p:cNvPr id="6" name="Rectángulo: esquinas redondeadas 5">
            <a:extLst>
              <a:ext uri="{FF2B5EF4-FFF2-40B4-BE49-F238E27FC236}">
                <a16:creationId xmlns:a16="http://schemas.microsoft.com/office/drawing/2014/main" id="{8C2E1275-0CB7-4FA6-A481-BEEAD33CB14A}"/>
              </a:ext>
            </a:extLst>
          </p:cNvPr>
          <p:cNvSpPr/>
          <p:nvPr/>
        </p:nvSpPr>
        <p:spPr>
          <a:xfrm>
            <a:off x="232709" y="1898258"/>
            <a:ext cx="4690984" cy="3686616"/>
          </a:xfrm>
          <a:prstGeom prst="roundRect">
            <a:avLst/>
          </a:prstGeom>
          <a:gradFill>
            <a:gsLst>
              <a:gs pos="100000">
                <a:schemeClr val="tx1">
                  <a:lumMod val="95000"/>
                  <a:lumOff val="5000"/>
                </a:schemeClr>
              </a:gs>
              <a:gs pos="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sz="2000" dirty="0">
                <a:latin typeface="Arial" panose="020B0604020202020204" pitchFamily="34" charset="0"/>
                <a:cs typeface="Arial" panose="020B0604020202020204" pitchFamily="34" charset="0"/>
              </a:rPr>
              <a:t>Se asignaron tareas de carácter semanal, para la evaluación y desarrollo de las actividades planteadas a manera de historias de usuario. </a:t>
            </a:r>
          </a:p>
          <a:p>
            <a:pPr algn="just"/>
            <a:r>
              <a:rPr lang="es-EC" sz="2000" dirty="0">
                <a:latin typeface="Arial" panose="020B0604020202020204" pitchFamily="34" charset="0"/>
                <a:cs typeface="Arial" panose="020B0604020202020204" pitchFamily="34" charset="0"/>
              </a:rPr>
              <a:t>Validando, planificando y retroalimentado de manera periódica las mismas para cumplir con todos los criterios de aceptación propuestos para este proyecto.</a:t>
            </a:r>
          </a:p>
        </p:txBody>
      </p:sp>
      <p:sp>
        <p:nvSpPr>
          <p:cNvPr id="10" name="Triángulo isósceles 9" descr="Sombra en el cuadro del título">
            <a:extLst>
              <a:ext uri="{FF2B5EF4-FFF2-40B4-BE49-F238E27FC236}">
                <a16:creationId xmlns:a16="http://schemas.microsoft.com/office/drawing/2014/main" id="{FB34E71C-E002-4D91-BC68-38DC7195EB55}"/>
              </a:ext>
              <a:ext uri="{C183D7F6-B498-43B3-948B-1728B52AA6E4}">
                <adec:decorative xmlns:adec="http://schemas.microsoft.com/office/drawing/2017/decorative" xmlns="" val="1"/>
              </a:ext>
            </a:extLst>
          </p:cNvPr>
          <p:cNvSpPr/>
          <p:nvPr/>
        </p:nvSpPr>
        <p:spPr>
          <a:xfrm rot="16200000">
            <a:off x="259206" y="967991"/>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72065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6</a:t>
            </a:fld>
            <a:endParaRPr lang="es-ES"/>
          </a:p>
        </p:txBody>
      </p:sp>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duotone>
              <a:schemeClr val="accent2">
                <a:shade val="45000"/>
                <a:satMod val="135000"/>
              </a:schemeClr>
              <a:prstClr val="white"/>
            </a:duotone>
            <a:alphaModFix amt="50000"/>
          </a:blip>
          <a:srcRect t="3486" b="3486"/>
          <a:stretch>
            <a:fillRect/>
          </a:stretch>
        </p:blipFill>
        <p:spPr>
          <a:xfrm>
            <a:off x="-1" y="-1"/>
            <a:ext cx="12110485" cy="6858001"/>
          </a:xfrm>
          <a:noFill/>
        </p:spPr>
      </p:pic>
      <p:sp>
        <p:nvSpPr>
          <p:cNvPr id="7" name="Título 6"/>
          <p:cNvSpPr>
            <a:spLocks noGrp="1"/>
          </p:cNvSpPr>
          <p:nvPr>
            <p:ph type="ctrTitle"/>
          </p:nvPr>
        </p:nvSpPr>
        <p:spPr>
          <a:xfrm>
            <a:off x="236351" y="95693"/>
            <a:ext cx="5859649" cy="903769"/>
          </a:xfrm>
        </p:spPr>
        <p:txBody>
          <a:bodyPr/>
          <a:lstStyle/>
          <a:p>
            <a:pPr algn="ctr"/>
            <a:r>
              <a:rPr lang="es-EC" spc="0" dirty="0">
                <a:latin typeface="Arial" panose="020B0604020202020204" pitchFamily="34" charset="0"/>
                <a:cs typeface="Arial" panose="020B0604020202020204" pitchFamily="34" charset="0"/>
              </a:rPr>
              <a:t>Metodología</a:t>
            </a:r>
            <a:r>
              <a:rPr lang="en-US" spc="0" dirty="0">
                <a:latin typeface="Arial" panose="020B0604020202020204" pitchFamily="34" charset="0"/>
                <a:cs typeface="Arial" panose="020B0604020202020204" pitchFamily="34" charset="0"/>
              </a:rPr>
              <a:t> Scrum.</a:t>
            </a:r>
          </a:p>
        </p:txBody>
      </p:sp>
      <p:pic>
        <p:nvPicPr>
          <p:cNvPr id="8" name="Imagen 7">
            <a:extLst>
              <a:ext uri="{FF2B5EF4-FFF2-40B4-BE49-F238E27FC236}">
                <a16:creationId xmlns:a16="http://schemas.microsoft.com/office/drawing/2014/main" id="{9429BB43-7DF4-4447-8377-B8083F7F7848}"/>
              </a:ext>
            </a:extLst>
          </p:cNvPr>
          <p:cNvPicPr>
            <a:picLocks noChangeAspect="1"/>
          </p:cNvPicPr>
          <p:nvPr/>
        </p:nvPicPr>
        <p:blipFill rotWithShape="1">
          <a:blip r:embed="rId4"/>
          <a:srcRect l="-104" t="24521" r="104" b="8307"/>
          <a:stretch/>
        </p:blipFill>
        <p:spPr>
          <a:xfrm>
            <a:off x="827997" y="1938238"/>
            <a:ext cx="10536006" cy="3980985"/>
          </a:xfrm>
          <a:prstGeom prst="rect">
            <a:avLst/>
          </a:prstGeom>
        </p:spPr>
      </p:pic>
      <p:sp>
        <p:nvSpPr>
          <p:cNvPr id="9" name="Triángulo isósceles 8" descr="Sombra en el cuadro del título">
            <a:extLst>
              <a:ext uri="{FF2B5EF4-FFF2-40B4-BE49-F238E27FC236}">
                <a16:creationId xmlns:a16="http://schemas.microsoft.com/office/drawing/2014/main" id="{C8761AD2-90F4-490B-8897-6816443B7E95}"/>
              </a:ext>
              <a:ext uri="{C183D7F6-B498-43B3-948B-1728B52AA6E4}">
                <adec:decorative xmlns:adec="http://schemas.microsoft.com/office/drawing/2017/decorative" xmlns="" val="1"/>
              </a:ext>
            </a:extLst>
          </p:cNvPr>
          <p:cNvSpPr/>
          <p:nvPr/>
        </p:nvSpPr>
        <p:spPr>
          <a:xfrm rot="16200000">
            <a:off x="262849" y="97746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94293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7</a:t>
            </a:fld>
            <a:endParaRPr lang="es-ES"/>
          </a:p>
        </p:txBody>
      </p:sp>
      <p:sp>
        <p:nvSpPr>
          <p:cNvPr id="7" name="Título 6"/>
          <p:cNvSpPr>
            <a:spLocks noGrp="1"/>
          </p:cNvSpPr>
          <p:nvPr>
            <p:ph type="ctrTitle"/>
          </p:nvPr>
        </p:nvSpPr>
        <p:spPr>
          <a:xfrm>
            <a:off x="236351" y="95693"/>
            <a:ext cx="4124633" cy="903769"/>
          </a:xfrm>
        </p:spPr>
        <p:txBody>
          <a:bodyPr/>
          <a:lstStyle/>
          <a:p>
            <a:pPr algn="ctr"/>
            <a:r>
              <a:rPr lang="es-EC" dirty="0">
                <a:latin typeface="Arial" panose="020B0604020202020204" pitchFamily="34" charset="0"/>
                <a:cs typeface="Arial" panose="020B0604020202020204" pitchFamily="34" charset="0"/>
              </a:rPr>
              <a:t>Diseño de Red.</a:t>
            </a:r>
            <a:endParaRPr lang="en-US"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E537680D-3B3C-4B9E-AF8E-9B1687F24B38}"/>
              </a:ext>
            </a:extLst>
          </p:cNvPr>
          <p:cNvPicPr>
            <a:picLocks noChangeAspect="1"/>
          </p:cNvPicPr>
          <p:nvPr/>
        </p:nvPicPr>
        <p:blipFill>
          <a:blip r:embed="rId3"/>
          <a:stretch>
            <a:fillRect/>
          </a:stretch>
        </p:blipFill>
        <p:spPr>
          <a:xfrm>
            <a:off x="257371" y="999462"/>
            <a:ext cx="11212914" cy="5787797"/>
          </a:xfrm>
          <a:prstGeom prst="rect">
            <a:avLst/>
          </a:prstGeom>
        </p:spPr>
      </p:pic>
      <p:sp>
        <p:nvSpPr>
          <p:cNvPr id="3" name="Rectángulo 2">
            <a:extLst>
              <a:ext uri="{FF2B5EF4-FFF2-40B4-BE49-F238E27FC236}">
                <a16:creationId xmlns:a16="http://schemas.microsoft.com/office/drawing/2014/main" id="{8B5A4BAF-02C4-49D8-9415-9264A424684F}"/>
              </a:ext>
            </a:extLst>
          </p:cNvPr>
          <p:cNvSpPr/>
          <p:nvPr/>
        </p:nvSpPr>
        <p:spPr>
          <a:xfrm>
            <a:off x="721715" y="1385677"/>
            <a:ext cx="1314450" cy="51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Triángulo isósceles 8" descr="Sombra en el cuadro del título">
            <a:extLst>
              <a:ext uri="{FF2B5EF4-FFF2-40B4-BE49-F238E27FC236}">
                <a16:creationId xmlns:a16="http://schemas.microsoft.com/office/drawing/2014/main" id="{6FB90985-4E8B-4C71-981D-9851166665F1}"/>
              </a:ext>
              <a:ext uri="{C183D7F6-B498-43B3-948B-1728B52AA6E4}">
                <adec:decorative xmlns:adec="http://schemas.microsoft.com/office/drawing/2017/decorative" xmlns="" val="1"/>
              </a:ext>
            </a:extLst>
          </p:cNvPr>
          <p:cNvSpPr/>
          <p:nvPr/>
        </p:nvSpPr>
        <p:spPr>
          <a:xfrm rot="16200000">
            <a:off x="283868" y="972965"/>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69210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duotone>
              <a:schemeClr val="accent2">
                <a:shade val="45000"/>
                <a:satMod val="135000"/>
              </a:schemeClr>
              <a:prstClr val="white"/>
            </a:duotone>
            <a:alphaModFix amt="50000"/>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8</a:t>
            </a:fld>
            <a:endParaRPr lang="es-ES"/>
          </a:p>
        </p:txBody>
      </p:sp>
      <p:sp>
        <p:nvSpPr>
          <p:cNvPr id="7" name="Título 6"/>
          <p:cNvSpPr>
            <a:spLocks noGrp="1"/>
          </p:cNvSpPr>
          <p:nvPr>
            <p:ph type="ctrTitle"/>
          </p:nvPr>
        </p:nvSpPr>
        <p:spPr>
          <a:xfrm>
            <a:off x="236352" y="95693"/>
            <a:ext cx="6221598" cy="903769"/>
          </a:xfrm>
        </p:spPr>
        <p:txBody>
          <a:bodyPr/>
          <a:lstStyle/>
          <a:p>
            <a:pPr algn="ctr"/>
            <a:r>
              <a:rPr lang="es-EC" dirty="0"/>
              <a:t>Tabla de direccionamiento:</a:t>
            </a:r>
            <a:endParaRPr lang="en-US" dirty="0"/>
          </a:p>
        </p:txBody>
      </p:sp>
      <p:sp>
        <p:nvSpPr>
          <p:cNvPr id="3" name="Rectángulo 2">
            <a:extLst>
              <a:ext uri="{FF2B5EF4-FFF2-40B4-BE49-F238E27FC236}">
                <a16:creationId xmlns:a16="http://schemas.microsoft.com/office/drawing/2014/main" id="{8B5A4BAF-02C4-49D8-9415-9264A424684F}"/>
              </a:ext>
            </a:extLst>
          </p:cNvPr>
          <p:cNvSpPr/>
          <p:nvPr/>
        </p:nvSpPr>
        <p:spPr>
          <a:xfrm>
            <a:off x="1177290" y="1531620"/>
            <a:ext cx="1314450" cy="51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graphicFrame>
        <p:nvGraphicFramePr>
          <p:cNvPr id="6" name="Tabla 5">
            <a:extLst>
              <a:ext uri="{FF2B5EF4-FFF2-40B4-BE49-F238E27FC236}">
                <a16:creationId xmlns:a16="http://schemas.microsoft.com/office/drawing/2014/main" id="{126F583E-14FE-4BA0-BC47-F9C484DE74A3}"/>
              </a:ext>
            </a:extLst>
          </p:cNvPr>
          <p:cNvGraphicFramePr>
            <a:graphicFrameLocks noGrp="1"/>
          </p:cNvGraphicFramePr>
          <p:nvPr>
            <p:extLst>
              <p:ext uri="{D42A27DB-BD31-4B8C-83A1-F6EECF244321}">
                <p14:modId xmlns:p14="http://schemas.microsoft.com/office/powerpoint/2010/main" val="2362946627"/>
              </p:ext>
            </p:extLst>
          </p:nvPr>
        </p:nvGraphicFramePr>
        <p:xfrm>
          <a:off x="1177290" y="1223690"/>
          <a:ext cx="10367010" cy="5298625"/>
        </p:xfrm>
        <a:graphic>
          <a:graphicData uri="http://schemas.openxmlformats.org/drawingml/2006/table">
            <a:tbl>
              <a:tblPr firstRow="1" firstCol="1" bandRow="1">
                <a:tableStyleId>{85BE263C-DBD7-4A20-BB59-AAB30ACAA65A}</a:tableStyleId>
              </a:tblPr>
              <a:tblGrid>
                <a:gridCol w="1965920">
                  <a:extLst>
                    <a:ext uri="{9D8B030D-6E8A-4147-A177-3AD203B41FA5}">
                      <a16:colId xmlns:a16="http://schemas.microsoft.com/office/drawing/2014/main" val="3145034177"/>
                    </a:ext>
                  </a:extLst>
                </a:gridCol>
                <a:gridCol w="1165900">
                  <a:extLst>
                    <a:ext uri="{9D8B030D-6E8A-4147-A177-3AD203B41FA5}">
                      <a16:colId xmlns:a16="http://schemas.microsoft.com/office/drawing/2014/main" val="4050665360"/>
                    </a:ext>
                  </a:extLst>
                </a:gridCol>
                <a:gridCol w="1805940">
                  <a:extLst>
                    <a:ext uri="{9D8B030D-6E8A-4147-A177-3AD203B41FA5}">
                      <a16:colId xmlns:a16="http://schemas.microsoft.com/office/drawing/2014/main" val="2166995044"/>
                    </a:ext>
                  </a:extLst>
                </a:gridCol>
                <a:gridCol w="2080260">
                  <a:extLst>
                    <a:ext uri="{9D8B030D-6E8A-4147-A177-3AD203B41FA5}">
                      <a16:colId xmlns:a16="http://schemas.microsoft.com/office/drawing/2014/main" val="309282831"/>
                    </a:ext>
                  </a:extLst>
                </a:gridCol>
                <a:gridCol w="3348990">
                  <a:extLst>
                    <a:ext uri="{9D8B030D-6E8A-4147-A177-3AD203B41FA5}">
                      <a16:colId xmlns:a16="http://schemas.microsoft.com/office/drawing/2014/main" val="3295567441"/>
                    </a:ext>
                  </a:extLst>
                </a:gridCol>
              </a:tblGrid>
              <a:tr h="412421">
                <a:tc>
                  <a:txBody>
                    <a:bodyPr/>
                    <a:lstStyle/>
                    <a:p>
                      <a:pPr algn="ctr">
                        <a:lnSpc>
                          <a:spcPct val="115000"/>
                        </a:lnSpc>
                        <a:spcBef>
                          <a:spcPts val="600"/>
                        </a:spcBef>
                        <a:spcAft>
                          <a:spcPts val="600"/>
                        </a:spcAft>
                      </a:pPr>
                      <a:r>
                        <a:rPr lang="es-ES" sz="1800" dirty="0">
                          <a:effectLst/>
                        </a:rPr>
                        <a:t>Dispositivo</a:t>
                      </a:r>
                      <a:endParaRPr lang="es-EC" sz="2800" b="1"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gn="ctr">
                        <a:lnSpc>
                          <a:spcPct val="115000"/>
                        </a:lnSpc>
                        <a:spcBef>
                          <a:spcPts val="600"/>
                        </a:spcBef>
                        <a:spcAft>
                          <a:spcPts val="600"/>
                        </a:spcAft>
                      </a:pPr>
                      <a:r>
                        <a:rPr lang="es-ES" sz="1800" dirty="0">
                          <a:effectLst/>
                        </a:rPr>
                        <a:t>Interfaz</a:t>
                      </a:r>
                      <a:endParaRPr lang="es-EC" sz="2800" b="1"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gn="ctr">
                        <a:lnSpc>
                          <a:spcPct val="115000"/>
                        </a:lnSpc>
                        <a:spcBef>
                          <a:spcPts val="600"/>
                        </a:spcBef>
                        <a:spcAft>
                          <a:spcPts val="600"/>
                        </a:spcAft>
                      </a:pPr>
                      <a:r>
                        <a:rPr lang="es-ES" sz="1800" dirty="0">
                          <a:effectLst/>
                        </a:rPr>
                        <a:t>Dirección IP</a:t>
                      </a:r>
                      <a:endParaRPr lang="es-EC" sz="2800" b="1"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gn="ctr">
                        <a:lnSpc>
                          <a:spcPct val="115000"/>
                        </a:lnSpc>
                        <a:spcBef>
                          <a:spcPts val="600"/>
                        </a:spcBef>
                        <a:spcAft>
                          <a:spcPts val="600"/>
                        </a:spcAft>
                      </a:pPr>
                      <a:r>
                        <a:rPr lang="es-ES" sz="1800" dirty="0">
                          <a:effectLst/>
                        </a:rPr>
                        <a:t>Máscara de subred</a:t>
                      </a:r>
                      <a:endParaRPr lang="es-EC" sz="2800" b="1"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gn="ctr">
                        <a:lnSpc>
                          <a:spcPct val="115000"/>
                        </a:lnSpc>
                        <a:spcBef>
                          <a:spcPts val="600"/>
                        </a:spcBef>
                        <a:spcAft>
                          <a:spcPts val="600"/>
                        </a:spcAft>
                      </a:pPr>
                      <a:r>
                        <a:rPr lang="es-EC" sz="1800" dirty="0">
                          <a:effectLst/>
                        </a:rPr>
                        <a:t>Puerta de enlace </a:t>
                      </a:r>
                      <a:r>
                        <a:rPr lang="es-EC" sz="1800" dirty="0" err="1">
                          <a:effectLst/>
                        </a:rPr>
                        <a:t>pr</a:t>
                      </a:r>
                      <a:r>
                        <a:rPr lang="en-US" sz="1800" dirty="0" err="1">
                          <a:effectLst/>
                        </a:rPr>
                        <a:t>edeterminada</a:t>
                      </a:r>
                      <a:endParaRPr lang="es-EC" sz="2800" b="1"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extLst>
                  <a:ext uri="{0D108BD9-81ED-4DB2-BD59-A6C34878D82A}">
                    <a16:rowId xmlns:a16="http://schemas.microsoft.com/office/drawing/2014/main" val="3261196954"/>
                  </a:ext>
                </a:extLst>
              </a:tr>
              <a:tr h="388414">
                <a:tc rowSpan="3">
                  <a:txBody>
                    <a:bodyPr/>
                    <a:lstStyle/>
                    <a:p>
                      <a:pPr algn="ctr">
                        <a:lnSpc>
                          <a:spcPct val="107000"/>
                        </a:lnSpc>
                        <a:spcBef>
                          <a:spcPts val="300"/>
                        </a:spcBef>
                        <a:spcAft>
                          <a:spcPts val="300"/>
                        </a:spcAft>
                      </a:pPr>
                      <a:r>
                        <a:rPr lang="es-ES" sz="1800" dirty="0">
                          <a:effectLst/>
                        </a:rPr>
                        <a:t>ROUTER-GYE</a:t>
                      </a:r>
                      <a:endParaRPr lang="es-EC" sz="2800"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nSpc>
                          <a:spcPct val="107000"/>
                        </a:lnSpc>
                        <a:spcBef>
                          <a:spcPts val="300"/>
                        </a:spcBef>
                        <a:spcAft>
                          <a:spcPts val="300"/>
                        </a:spcAft>
                      </a:pPr>
                      <a:r>
                        <a:rPr lang="es-ES" sz="1800">
                          <a:effectLst/>
                        </a:rPr>
                        <a:t>F0/0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175914324"/>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S1/0 </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10.1.1.1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1557502266"/>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10.3.3.1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956647771"/>
                  </a:ext>
                </a:extLst>
              </a:tr>
              <a:tr h="388414">
                <a:tc rowSpan="3">
                  <a:txBody>
                    <a:bodyPr/>
                    <a:lstStyle/>
                    <a:p>
                      <a:pPr algn="ctr">
                        <a:lnSpc>
                          <a:spcPct val="107000"/>
                        </a:lnSpc>
                        <a:spcBef>
                          <a:spcPts val="300"/>
                        </a:spcBef>
                        <a:spcAft>
                          <a:spcPts val="300"/>
                        </a:spcAft>
                      </a:pPr>
                      <a:r>
                        <a:rPr lang="es-ES" sz="1800">
                          <a:effectLst/>
                        </a:rPr>
                        <a:t>ROUTER-UIO</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nSpc>
                          <a:spcPct val="107000"/>
                        </a:lnSpc>
                        <a:spcBef>
                          <a:spcPts val="300"/>
                        </a:spcBef>
                        <a:spcAft>
                          <a:spcPts val="300"/>
                        </a:spcAft>
                      </a:pPr>
                      <a:r>
                        <a:rPr lang="es-ES" sz="1800">
                          <a:effectLst/>
                        </a:rPr>
                        <a:t>F0/0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192.168.2.1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129152933"/>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10.3.3.2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017095914"/>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S1/0 </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10.2.2.2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960332713"/>
                  </a:ext>
                </a:extLst>
              </a:tr>
              <a:tr h="388414">
                <a:tc rowSpan="4">
                  <a:txBody>
                    <a:bodyPr/>
                    <a:lstStyle/>
                    <a:p>
                      <a:pPr algn="ctr">
                        <a:lnSpc>
                          <a:spcPct val="107000"/>
                        </a:lnSpc>
                        <a:spcBef>
                          <a:spcPts val="300"/>
                        </a:spcBef>
                        <a:spcAft>
                          <a:spcPts val="300"/>
                        </a:spcAft>
                      </a:pPr>
                      <a:r>
                        <a:rPr lang="es-ES" sz="1800">
                          <a:effectLst/>
                        </a:rPr>
                        <a:t>MATRIZ</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ctr">
                    <a:solidFill>
                      <a:srgbClr val="FF1D1D"/>
                    </a:solidFill>
                  </a:tcPr>
                </a:tc>
                <a:tc>
                  <a:txBody>
                    <a:bodyPr/>
                    <a:lstStyle/>
                    <a:p>
                      <a:pPr>
                        <a:lnSpc>
                          <a:spcPct val="107000"/>
                        </a:lnSpc>
                        <a:spcBef>
                          <a:spcPts val="300"/>
                        </a:spcBef>
                        <a:spcAft>
                          <a:spcPts val="300"/>
                        </a:spcAft>
                      </a:pPr>
                      <a:r>
                        <a:rPr lang="es-ES" sz="1800">
                          <a:effectLst/>
                        </a:rPr>
                        <a:t>F0/0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192.168.3.1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dirty="0">
                          <a:effectLst/>
                        </a:rPr>
                        <a:t>N/A</a:t>
                      </a:r>
                      <a:endParaRPr lang="es-EC" sz="2800"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4145050471"/>
                  </a:ext>
                </a:extLst>
              </a:tr>
              <a:tr h="388414">
                <a:tc vMerge="1">
                  <a:txBody>
                    <a:bodyPr/>
                    <a:lstStyle/>
                    <a:p>
                      <a:endParaRPr lang="es-EC"/>
                    </a:p>
                  </a:txBody>
                  <a:tcPr/>
                </a:tc>
                <a:tc>
                  <a:txBody>
                    <a:bodyPr/>
                    <a:lstStyle/>
                    <a:p>
                      <a:pPr>
                        <a:lnSpc>
                          <a:spcPct val="107000"/>
                        </a:lnSpc>
                        <a:spcBef>
                          <a:spcPts val="300"/>
                        </a:spcBef>
                        <a:spcAft>
                          <a:spcPts val="300"/>
                        </a:spcAft>
                      </a:pPr>
                      <a:r>
                        <a:rPr lang="es-ES" sz="1800">
                          <a:effectLst/>
                        </a:rPr>
                        <a:t>F0/1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192.168.4.1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 </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1808996282"/>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S1/0 </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10.1.1.2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283450603"/>
                  </a:ext>
                </a:extLst>
              </a:tr>
              <a:tr h="203954">
                <a:tc vMerge="1">
                  <a:txBody>
                    <a:bodyPr/>
                    <a:lstStyle/>
                    <a:p>
                      <a:endParaRPr lang="es-EC"/>
                    </a:p>
                  </a:txBody>
                  <a:tcPr/>
                </a:tc>
                <a:tc>
                  <a:txBody>
                    <a:bodyPr/>
                    <a:lstStyle/>
                    <a:p>
                      <a:pPr>
                        <a:lnSpc>
                          <a:spcPct val="107000"/>
                        </a:lnSpc>
                        <a:spcBef>
                          <a:spcPts val="300"/>
                        </a:spcBef>
                        <a:spcAft>
                          <a:spcPts val="300"/>
                        </a:spcAft>
                      </a:pPr>
                      <a:r>
                        <a:rPr lang="es-ES" sz="1800">
                          <a:effectLst/>
                        </a:rPr>
                        <a:t>S1/1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10.2.2.1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255.255.255.252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N/A</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868020374"/>
                  </a:ext>
                </a:extLst>
              </a:tr>
              <a:tr h="388414">
                <a:tc>
                  <a:txBody>
                    <a:bodyPr/>
                    <a:lstStyle/>
                    <a:p>
                      <a:pPr algn="ctr">
                        <a:lnSpc>
                          <a:spcPct val="107000"/>
                        </a:lnSpc>
                        <a:spcBef>
                          <a:spcPts val="300"/>
                        </a:spcBef>
                        <a:spcAft>
                          <a:spcPts val="300"/>
                        </a:spcAft>
                      </a:pPr>
                      <a:r>
                        <a:rPr lang="es-ES" sz="1800">
                          <a:effectLst/>
                        </a:rPr>
                        <a:t>PC1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solidFill>
                      <a:srgbClr val="FF1D1D"/>
                    </a:solidFill>
                  </a:tcPr>
                </a:tc>
                <a:tc>
                  <a:txBody>
                    <a:bodyPr/>
                    <a:lstStyle/>
                    <a:p>
                      <a:pPr>
                        <a:lnSpc>
                          <a:spcPct val="107000"/>
                        </a:lnSpc>
                        <a:spcBef>
                          <a:spcPts val="300"/>
                        </a:spcBef>
                        <a:spcAft>
                          <a:spcPts val="300"/>
                        </a:spcAft>
                      </a:pPr>
                      <a:r>
                        <a:rPr lang="es-ES" sz="1800">
                          <a:effectLst/>
                        </a:rPr>
                        <a:t>NIC</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192.168.1.3</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192.168.1.1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92658504"/>
                  </a:ext>
                </a:extLst>
              </a:tr>
              <a:tr h="388414">
                <a:tc>
                  <a:txBody>
                    <a:bodyPr/>
                    <a:lstStyle/>
                    <a:p>
                      <a:pPr algn="ctr">
                        <a:lnSpc>
                          <a:spcPct val="107000"/>
                        </a:lnSpc>
                        <a:spcBef>
                          <a:spcPts val="300"/>
                        </a:spcBef>
                        <a:spcAft>
                          <a:spcPts val="300"/>
                        </a:spcAft>
                      </a:pPr>
                      <a:r>
                        <a:rPr lang="es-ES" sz="1800">
                          <a:effectLst/>
                        </a:rPr>
                        <a:t>PC2</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solidFill>
                      <a:srgbClr val="FF1D1D"/>
                    </a:solidFill>
                  </a:tcPr>
                </a:tc>
                <a:tc>
                  <a:txBody>
                    <a:bodyPr/>
                    <a:lstStyle/>
                    <a:p>
                      <a:pPr>
                        <a:lnSpc>
                          <a:spcPct val="107000"/>
                        </a:lnSpc>
                        <a:spcBef>
                          <a:spcPts val="300"/>
                        </a:spcBef>
                        <a:spcAft>
                          <a:spcPts val="300"/>
                        </a:spcAft>
                      </a:pPr>
                      <a:r>
                        <a:rPr lang="es-ES" sz="1800">
                          <a:effectLst/>
                        </a:rPr>
                        <a:t>NIC</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192.168.2.3</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192.168.2.1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997673074"/>
                  </a:ext>
                </a:extLst>
              </a:tr>
              <a:tr h="388414">
                <a:tc>
                  <a:txBody>
                    <a:bodyPr/>
                    <a:lstStyle/>
                    <a:p>
                      <a:pPr algn="ctr">
                        <a:lnSpc>
                          <a:spcPct val="107000"/>
                        </a:lnSpc>
                        <a:spcBef>
                          <a:spcPts val="300"/>
                        </a:spcBef>
                        <a:spcAft>
                          <a:spcPts val="300"/>
                        </a:spcAft>
                      </a:pPr>
                      <a:r>
                        <a:rPr lang="es-ES" sz="1800">
                          <a:effectLst/>
                        </a:rPr>
                        <a:t>CentOS7DataBase</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solidFill>
                      <a:srgbClr val="FF1D1D"/>
                    </a:solidFill>
                  </a:tcPr>
                </a:tc>
                <a:tc>
                  <a:txBody>
                    <a:bodyPr/>
                    <a:lstStyle/>
                    <a:p>
                      <a:pPr>
                        <a:lnSpc>
                          <a:spcPct val="107000"/>
                        </a:lnSpc>
                        <a:spcBef>
                          <a:spcPts val="300"/>
                        </a:spcBef>
                        <a:spcAft>
                          <a:spcPts val="300"/>
                        </a:spcAft>
                      </a:pPr>
                      <a:r>
                        <a:rPr lang="es-ES" sz="1800">
                          <a:effectLst/>
                        </a:rPr>
                        <a:t>NIC</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192.168.3.3</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192.168.3.1</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2517545348"/>
                  </a:ext>
                </a:extLst>
              </a:tr>
              <a:tr h="388414">
                <a:tc>
                  <a:txBody>
                    <a:bodyPr/>
                    <a:lstStyle/>
                    <a:p>
                      <a:pPr algn="ctr">
                        <a:lnSpc>
                          <a:spcPct val="107000"/>
                        </a:lnSpc>
                        <a:spcBef>
                          <a:spcPts val="300"/>
                        </a:spcBef>
                        <a:spcAft>
                          <a:spcPts val="300"/>
                        </a:spcAft>
                      </a:pPr>
                      <a:r>
                        <a:rPr lang="es-ES" sz="1800" dirty="0">
                          <a:effectLst/>
                        </a:rPr>
                        <a:t>CentOS7ServerFtp</a:t>
                      </a:r>
                      <a:endParaRPr lang="es-EC" sz="2800"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solidFill>
                      <a:srgbClr val="FF1D1D"/>
                    </a:solidFill>
                  </a:tcPr>
                </a:tc>
                <a:tc>
                  <a:txBody>
                    <a:bodyPr/>
                    <a:lstStyle/>
                    <a:p>
                      <a:pPr>
                        <a:lnSpc>
                          <a:spcPct val="107000"/>
                        </a:lnSpc>
                        <a:spcBef>
                          <a:spcPts val="300"/>
                        </a:spcBef>
                        <a:spcAft>
                          <a:spcPts val="300"/>
                        </a:spcAft>
                      </a:pPr>
                      <a:r>
                        <a:rPr lang="es-ES" sz="1800">
                          <a:effectLst/>
                        </a:rPr>
                        <a:t>NIC</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192.168.4.3</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a:effectLst/>
                        </a:rPr>
                        <a:t>255.255.255.0</a:t>
                      </a:r>
                      <a:endParaRPr lang="es-EC" sz="280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tc>
                  <a:txBody>
                    <a:bodyPr/>
                    <a:lstStyle/>
                    <a:p>
                      <a:pPr>
                        <a:lnSpc>
                          <a:spcPct val="107000"/>
                        </a:lnSpc>
                        <a:spcBef>
                          <a:spcPts val="300"/>
                        </a:spcBef>
                        <a:spcAft>
                          <a:spcPts val="300"/>
                        </a:spcAft>
                      </a:pPr>
                      <a:r>
                        <a:rPr lang="es-ES" sz="1800" dirty="0">
                          <a:effectLst/>
                        </a:rPr>
                        <a:t>192.168.4.1</a:t>
                      </a:r>
                      <a:endParaRPr lang="es-EC" sz="2800" dirty="0">
                        <a:effectLst/>
                        <a:latin typeface="Arial" panose="020B0604020202020204" pitchFamily="34" charset="0"/>
                        <a:ea typeface="MS Mincho" panose="02020609040205080304" pitchFamily="49" charset="-128"/>
                        <a:cs typeface="Times New Roman" panose="02020603050405020304" pitchFamily="18" charset="0"/>
                      </a:endParaRPr>
                    </a:p>
                  </a:txBody>
                  <a:tcPr marL="73025" marR="73025" marT="8890" marB="8890" anchor="b"/>
                </a:tc>
                <a:extLst>
                  <a:ext uri="{0D108BD9-81ED-4DB2-BD59-A6C34878D82A}">
                    <a16:rowId xmlns:a16="http://schemas.microsoft.com/office/drawing/2014/main" val="4058650987"/>
                  </a:ext>
                </a:extLst>
              </a:tr>
            </a:tbl>
          </a:graphicData>
        </a:graphic>
      </p:graphicFrame>
      <p:sp>
        <p:nvSpPr>
          <p:cNvPr id="9" name="Triángulo isósceles 8" descr="Sombra en el cuadro del título">
            <a:extLst>
              <a:ext uri="{FF2B5EF4-FFF2-40B4-BE49-F238E27FC236}">
                <a16:creationId xmlns:a16="http://schemas.microsoft.com/office/drawing/2014/main" id="{0DB316D6-B530-452E-AB28-0F4053A40430}"/>
              </a:ext>
              <a:ext uri="{C183D7F6-B498-43B3-948B-1728B52AA6E4}">
                <adec:decorative xmlns:adec="http://schemas.microsoft.com/office/drawing/2017/decorative" xmlns="" val="1"/>
              </a:ext>
            </a:extLst>
          </p:cNvPr>
          <p:cNvSpPr/>
          <p:nvPr/>
        </p:nvSpPr>
        <p:spPr>
          <a:xfrm rot="16200000">
            <a:off x="276917" y="966890"/>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280501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persona, hombre, agua, teléfono móvil&#10;&#10;Descripción generada automáticamente">
            <a:extLst>
              <a:ext uri="{FF2B5EF4-FFF2-40B4-BE49-F238E27FC236}">
                <a16:creationId xmlns:a16="http://schemas.microsoft.com/office/drawing/2014/main" id="{9926D354-6D95-4160-A027-35751B3DAD91}"/>
              </a:ext>
            </a:extLst>
          </p:cNvPr>
          <p:cNvPicPr>
            <a:picLocks noGrp="1" noChangeAspect="1"/>
          </p:cNvPicPr>
          <p:nvPr>
            <p:ph type="pic" sz="quarter" idx="13"/>
          </p:nvPr>
        </p:nvPicPr>
        <p:blipFill>
          <a:blip r:embed="rId3">
            <a:alphaModFix amt="25000"/>
            <a:duotone>
              <a:schemeClr val="accent2">
                <a:shade val="45000"/>
                <a:satMod val="135000"/>
              </a:schemeClr>
              <a:prstClr val="white"/>
            </a:duotone>
          </a:blip>
          <a:srcRect t="3486" b="3486"/>
          <a:stretch>
            <a:fillRect/>
          </a:stretch>
        </p:blipFill>
        <p:spPr>
          <a:xfrm>
            <a:off x="-1" y="-1"/>
            <a:ext cx="12192001" cy="6858001"/>
          </a:xfrm>
          <a:noFill/>
        </p:spPr>
      </p:pic>
      <p:sp>
        <p:nvSpPr>
          <p:cNvPr id="15" name="Forma libre 5" descr="Énfasis sin relleno">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es-ES"/>
              <a:t>Lorem ipsum dolor sit amet, consectetur adipiscing elit</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es-ES" smtClean="0"/>
              <a:pPr rtl="0"/>
              <a:t>9</a:t>
            </a:fld>
            <a:endParaRPr lang="es-ES"/>
          </a:p>
        </p:txBody>
      </p:sp>
      <p:sp>
        <p:nvSpPr>
          <p:cNvPr id="7" name="Título 6"/>
          <p:cNvSpPr>
            <a:spLocks noGrp="1"/>
          </p:cNvSpPr>
          <p:nvPr>
            <p:ph type="ctrTitle"/>
          </p:nvPr>
        </p:nvSpPr>
        <p:spPr>
          <a:xfrm>
            <a:off x="6146138" y="207266"/>
            <a:ext cx="5581518" cy="898717"/>
          </a:xfrm>
        </p:spPr>
        <p:txBody>
          <a:bodyPr/>
          <a:lstStyle/>
          <a:p>
            <a:pPr algn="ctr"/>
            <a:r>
              <a:rPr lang="es-EC" dirty="0"/>
              <a:t>Diagrama de Despliegue:</a:t>
            </a:r>
            <a:endParaRPr lang="en-US" dirty="0"/>
          </a:p>
        </p:txBody>
      </p:sp>
      <p:sp>
        <p:nvSpPr>
          <p:cNvPr id="3" name="Rectángulo 2">
            <a:extLst>
              <a:ext uri="{FF2B5EF4-FFF2-40B4-BE49-F238E27FC236}">
                <a16:creationId xmlns:a16="http://schemas.microsoft.com/office/drawing/2014/main" id="{8B5A4BAF-02C4-49D8-9415-9264A424684F}"/>
              </a:ext>
            </a:extLst>
          </p:cNvPr>
          <p:cNvSpPr/>
          <p:nvPr/>
        </p:nvSpPr>
        <p:spPr>
          <a:xfrm>
            <a:off x="1177290" y="1531620"/>
            <a:ext cx="1314450" cy="51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2" name="Imagen 1">
            <a:extLst>
              <a:ext uri="{FF2B5EF4-FFF2-40B4-BE49-F238E27FC236}">
                <a16:creationId xmlns:a16="http://schemas.microsoft.com/office/drawing/2014/main" id="{87274A8B-CFD7-490A-A1AB-DC8C94C0D024}"/>
              </a:ext>
            </a:extLst>
          </p:cNvPr>
          <p:cNvPicPr>
            <a:picLocks noChangeAspect="1"/>
          </p:cNvPicPr>
          <p:nvPr/>
        </p:nvPicPr>
        <p:blipFill>
          <a:blip r:embed="rId4"/>
          <a:stretch>
            <a:fillRect/>
          </a:stretch>
        </p:blipFill>
        <p:spPr>
          <a:xfrm>
            <a:off x="439848" y="207266"/>
            <a:ext cx="5426379" cy="6542789"/>
          </a:xfrm>
          <a:prstGeom prst="rect">
            <a:avLst/>
          </a:prstGeom>
        </p:spPr>
      </p:pic>
      <p:sp>
        <p:nvSpPr>
          <p:cNvPr id="9" name="Triángulo isósceles 8" descr="Sombra en el cuadro del título">
            <a:extLst>
              <a:ext uri="{FF2B5EF4-FFF2-40B4-BE49-F238E27FC236}">
                <a16:creationId xmlns:a16="http://schemas.microsoft.com/office/drawing/2014/main" id="{0F086A6B-C1ED-438D-946C-FD267F027484}"/>
              </a:ext>
              <a:ext uri="{C183D7F6-B498-43B3-948B-1728B52AA6E4}">
                <adec:decorative xmlns:adec="http://schemas.microsoft.com/office/drawing/2017/decorative" xmlns="" val="1"/>
              </a:ext>
            </a:extLst>
          </p:cNvPr>
          <p:cNvSpPr/>
          <p:nvPr/>
        </p:nvSpPr>
        <p:spPr>
          <a:xfrm rot="16200000">
            <a:off x="11353678" y="1100764"/>
            <a:ext cx="371977" cy="424971"/>
          </a:xfrm>
          <a:prstGeom prst="triangle">
            <a:avLst>
              <a:gd name="adj" fmla="val 100000"/>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266116843"/>
      </p:ext>
    </p:extLst>
  </p:cSld>
  <p:clrMapOvr>
    <a:masterClrMapping/>
  </p:clrMapOvr>
</p:sld>
</file>

<file path=ppt/theme/theme1.xml><?xml version="1.0" encoding="utf-8"?>
<a:theme xmlns:a="http://schemas.openxmlformats.org/drawingml/2006/main" name="Tema d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44_TF16411253.potx" id="{0B1A14E9-289E-449B-9BD5-2914559B1E1B}" vid="{515F3326-60D8-4ADD-A22D-1407135FFD3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purl.org/dc/elements/1.1/"/>
    <ds:schemaRef ds:uri="http://schemas.microsoft.com/office/2006/documentManagement/types"/>
    <ds:schemaRef ds:uri="http://purl.org/dc/terms/"/>
    <ds:schemaRef ds:uri="fb0879af-3eba-417a-a55a-ffe6dcd6ca77"/>
    <ds:schemaRef ds:uri="http://www.w3.org/XML/1998/namespace"/>
    <ds:schemaRef ds:uri="http://purl.org/dc/dcmitype/"/>
    <ds:schemaRef ds:uri="http://schemas.microsoft.com/office/infopath/2007/PartnerControls"/>
    <ds:schemaRef ds:uri="http://schemas.openxmlformats.org/package/2006/metadata/core-properties"/>
    <ds:schemaRef ds:uri="6dc4bcd6-49db-4c07-9060-8acfc67cef9f"/>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TM04033927[[fn=Evento principal]]</Template>
  <TotalTime>0</TotalTime>
  <Words>542</Words>
  <Application>Microsoft Office PowerPoint</Application>
  <PresentationFormat>Panorámica</PresentationFormat>
  <Paragraphs>165</Paragraphs>
  <Slides>21</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Arial</vt:lpstr>
      <vt:lpstr>Calibri</vt:lpstr>
      <vt:lpstr>Calibri Light</vt:lpstr>
      <vt:lpstr>Corbel</vt:lpstr>
      <vt:lpstr>Helvetica</vt:lpstr>
      <vt:lpstr>MS Mincho</vt:lpstr>
      <vt:lpstr>Times New Roman</vt:lpstr>
      <vt:lpstr>Tema de Office</vt:lpstr>
      <vt:lpstr>Presentación de PowerPoint</vt:lpstr>
      <vt:lpstr>Objetivos:  </vt:lpstr>
      <vt:lpstr>Conceptos Esenciales</vt:lpstr>
      <vt:lpstr>Planteamiento: </vt:lpstr>
      <vt:lpstr>Planificación: Asignación de tareas. </vt:lpstr>
      <vt:lpstr>Metodología Scrum.</vt:lpstr>
      <vt:lpstr>Diseño de Red.</vt:lpstr>
      <vt:lpstr>Tabla de direccionamiento:</vt:lpstr>
      <vt:lpstr>Diagrama de Despliegue:</vt:lpstr>
      <vt:lpstr>Repositorio en GitHub</vt:lpstr>
      <vt:lpstr>Clases  Utilizadas en el  Código.</vt:lpstr>
      <vt:lpstr>Interfaz gráfica Principal</vt:lpstr>
      <vt:lpstr>Interfaz gráfica para consultar y descargar los Archivos</vt:lpstr>
      <vt:lpstr>Cliente FTP</vt:lpstr>
      <vt:lpstr>Base de Datos</vt:lpstr>
      <vt:lpstr>Creación de Tablas</vt:lpstr>
      <vt:lpstr>Conectividad entre el PC y  el servidor de Base de Datos </vt:lpstr>
      <vt:lpstr>Conectividad al cliente FTP</vt:lpstr>
      <vt:lpstr>Uso de Analizadores de Código </vt:lpstr>
      <vt:lpstr>Generación de Reportes.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2019-01-18T17:41:25Z</dcterms:created>
  <dcterms:modified xsi:type="dcterms:W3CDTF">2019-01-21T13:52:35Z</dcterms:modified>
</cp:coreProperties>
</file>